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4.xml" ContentType="application/vnd.openxmlformats-officedocument.theme+xml"/>
  <Override PartName="/ppt/theme/theme5.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0.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1.xml" ContentType="application/vnd.openxmlformats-officedocument.presentationml.tags+xml"/>
  <Override PartName="/ppt/notesSlides/notesSlide20.xml" ContentType="application/vnd.openxmlformats-officedocument.presentationml.notesSlide+xml"/>
  <Override PartName="/ppt/tags/tag12.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78" r:id="rId1"/>
    <p:sldMasterId id="2147483805" r:id="rId2"/>
    <p:sldMasterId id="2147483814" r:id="rId3"/>
  </p:sldMasterIdLst>
  <p:notesMasterIdLst>
    <p:notesMasterId r:id="rId58"/>
  </p:notesMasterIdLst>
  <p:handoutMasterIdLst>
    <p:handoutMasterId r:id="rId59"/>
  </p:handoutMasterIdLst>
  <p:sldIdLst>
    <p:sldId id="324" r:id="rId4"/>
    <p:sldId id="514" r:id="rId5"/>
    <p:sldId id="414" r:id="rId6"/>
    <p:sldId id="310" r:id="rId7"/>
    <p:sldId id="494" r:id="rId8"/>
    <p:sldId id="440" r:id="rId9"/>
    <p:sldId id="495" r:id="rId10"/>
    <p:sldId id="420" r:id="rId11"/>
    <p:sldId id="487" r:id="rId12"/>
    <p:sldId id="422" r:id="rId13"/>
    <p:sldId id="423" r:id="rId14"/>
    <p:sldId id="424" r:id="rId15"/>
    <p:sldId id="426" r:id="rId16"/>
    <p:sldId id="428" r:id="rId17"/>
    <p:sldId id="489" r:id="rId18"/>
    <p:sldId id="511" r:id="rId19"/>
    <p:sldId id="496" r:id="rId20"/>
    <p:sldId id="484" r:id="rId21"/>
    <p:sldId id="500" r:id="rId22"/>
    <p:sldId id="452" r:id="rId23"/>
    <p:sldId id="453" r:id="rId24"/>
    <p:sldId id="454" r:id="rId25"/>
    <p:sldId id="455" r:id="rId26"/>
    <p:sldId id="456" r:id="rId27"/>
    <p:sldId id="457" r:id="rId28"/>
    <p:sldId id="458" r:id="rId29"/>
    <p:sldId id="459" r:id="rId30"/>
    <p:sldId id="460" r:id="rId31"/>
    <p:sldId id="461" r:id="rId32"/>
    <p:sldId id="462" r:id="rId33"/>
    <p:sldId id="501" r:id="rId34"/>
    <p:sldId id="485" r:id="rId35"/>
    <p:sldId id="502" r:id="rId36"/>
    <p:sldId id="466" r:id="rId37"/>
    <p:sldId id="467" r:id="rId38"/>
    <p:sldId id="468" r:id="rId39"/>
    <p:sldId id="469" r:id="rId40"/>
    <p:sldId id="470" r:id="rId41"/>
    <p:sldId id="471" r:id="rId42"/>
    <p:sldId id="472" r:id="rId43"/>
    <p:sldId id="473" r:id="rId44"/>
    <p:sldId id="474" r:id="rId45"/>
    <p:sldId id="475" r:id="rId46"/>
    <p:sldId id="476" r:id="rId47"/>
    <p:sldId id="492" r:id="rId48"/>
    <p:sldId id="503" r:id="rId49"/>
    <p:sldId id="486" r:id="rId50"/>
    <p:sldId id="482" r:id="rId51"/>
    <p:sldId id="509" r:id="rId52"/>
    <p:sldId id="493" r:id="rId53"/>
    <p:sldId id="505" r:id="rId54"/>
    <p:sldId id="506" r:id="rId55"/>
    <p:sldId id="507" r:id="rId56"/>
    <p:sldId id="508" r:id="rId57"/>
  </p:sldIdLst>
  <p:sldSz cx="9144000" cy="5143500" type="screen16x9"/>
  <p:notesSz cx="6858000" cy="9144000"/>
  <p:custDataLst>
    <p:tags r:id="rId60"/>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0" id="{FC713F85-D66D-4D29-ADA5-4F07EC43D548}">
          <p14:sldIdLst>
            <p14:sldId id="324"/>
            <p14:sldId id="514"/>
            <p14:sldId id="414"/>
            <p14:sldId id="310"/>
            <p14:sldId id="494"/>
          </p14:sldIdLst>
        </p14:section>
        <p14:section name="Section 1" id="{EE277D9A-A6FC-1748-9677-8E714E3A33AD}">
          <p14:sldIdLst>
            <p14:sldId id="440"/>
            <p14:sldId id="495"/>
            <p14:sldId id="420"/>
            <p14:sldId id="487"/>
            <p14:sldId id="422"/>
            <p14:sldId id="423"/>
            <p14:sldId id="424"/>
            <p14:sldId id="426"/>
            <p14:sldId id="428"/>
            <p14:sldId id="489"/>
            <p14:sldId id="511"/>
            <p14:sldId id="496"/>
          </p14:sldIdLst>
        </p14:section>
        <p14:section name="Section 2" id="{027E1D8C-3FA2-AC4E-A390-5010037B0792}">
          <p14:sldIdLst>
            <p14:sldId id="484"/>
            <p14:sldId id="500"/>
            <p14:sldId id="452"/>
            <p14:sldId id="453"/>
            <p14:sldId id="454"/>
            <p14:sldId id="455"/>
            <p14:sldId id="456"/>
            <p14:sldId id="457"/>
            <p14:sldId id="458"/>
            <p14:sldId id="459"/>
            <p14:sldId id="460"/>
            <p14:sldId id="461"/>
            <p14:sldId id="462"/>
            <p14:sldId id="501"/>
          </p14:sldIdLst>
        </p14:section>
        <p14:section name="Section 3" id="{84365D06-0010-FD4D-B7A0-BEB67CDE3D76}">
          <p14:sldIdLst>
            <p14:sldId id="485"/>
            <p14:sldId id="502"/>
            <p14:sldId id="466"/>
            <p14:sldId id="467"/>
            <p14:sldId id="468"/>
            <p14:sldId id="469"/>
            <p14:sldId id="470"/>
            <p14:sldId id="471"/>
            <p14:sldId id="472"/>
            <p14:sldId id="473"/>
            <p14:sldId id="474"/>
            <p14:sldId id="475"/>
            <p14:sldId id="476"/>
            <p14:sldId id="492"/>
            <p14:sldId id="503"/>
          </p14:sldIdLst>
        </p14:section>
        <p14:section name="Section 4" id="{9F429EF6-AD8F-3648-B7CB-5A4B0F901BA6}">
          <p14:sldIdLst>
            <p14:sldId id="486"/>
            <p14:sldId id="482"/>
          </p14:sldIdLst>
        </p14:section>
        <p14:section name="Appendix" id="{2CFD73FE-953C-8C47-9D00-7531CCD6E5EF}">
          <p14:sldIdLst>
            <p14:sldId id="509"/>
            <p14:sldId id="493"/>
            <p14:sldId id="505"/>
            <p14:sldId id="506"/>
            <p14:sldId id="507"/>
            <p14:sldId id="508"/>
          </p14:sldIdLst>
        </p14:section>
      </p14:sectionLst>
    </p:ext>
    <p:ext uri="{EFAFB233-063F-42B5-8137-9DF3F51BA10A}">
      <p15:sldGuideLst xmlns:p15="http://schemas.microsoft.com/office/powerpoint/2012/main">
        <p15:guide id="1" orient="horz" pos="900" userDrawn="1">
          <p15:clr>
            <a:srgbClr val="A4A3A4"/>
          </p15:clr>
        </p15:guide>
        <p15:guide id="2" orient="horz" pos="3060" userDrawn="1">
          <p15:clr>
            <a:srgbClr val="A4A3A4"/>
          </p15:clr>
        </p15:guide>
        <p15:guide id="3" pos="2736" userDrawn="1">
          <p15:clr>
            <a:srgbClr val="A4A3A4"/>
          </p15:clr>
        </p15:guide>
      </p15:sldGuideLst>
    </p:ext>
    <p:ext uri="{2D200454-40CA-4A62-9FC3-DE9A4176ACB9}">
      <p15:notesGuideLst xmlns:p15="http://schemas.microsoft.com/office/powerpoint/2012/main">
        <p15:guide id="1" orient="horz" pos="48">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CDDDF2"/>
    <a:srgbClr val="29B5CF"/>
    <a:srgbClr val="E8EFF9"/>
    <a:srgbClr val="1E6199"/>
    <a:srgbClr val="1A364D"/>
    <a:srgbClr val="339933"/>
    <a:srgbClr val="BA3030"/>
    <a:srgbClr val="8E908F"/>
    <a:srgbClr val="9D9FA2"/>
    <a:srgbClr val="82838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057" autoAdjust="0"/>
    <p:restoredTop sz="77873" autoAdjust="0"/>
  </p:normalViewPr>
  <p:slideViewPr>
    <p:cSldViewPr showGuides="1">
      <p:cViewPr varScale="1">
        <p:scale>
          <a:sx n="160" d="100"/>
          <a:sy n="160" d="100"/>
        </p:scale>
        <p:origin x="2496" y="176"/>
      </p:cViewPr>
      <p:guideLst>
        <p:guide orient="horz" pos="900"/>
        <p:guide orient="horz" pos="3060"/>
        <p:guide pos="2736"/>
      </p:guideLst>
    </p:cSldViewPr>
  </p:slideViewPr>
  <p:outlineViewPr>
    <p:cViewPr>
      <p:scale>
        <a:sx n="33" d="100"/>
        <a:sy n="33" d="100"/>
      </p:scale>
      <p:origin x="0" y="-23832"/>
    </p:cViewPr>
  </p:outlineViewPr>
  <p:notesTextViewPr>
    <p:cViewPr>
      <p:scale>
        <a:sx n="3" d="2"/>
        <a:sy n="3" d="2"/>
      </p:scale>
      <p:origin x="0" y="0"/>
    </p:cViewPr>
  </p:notesTextViewPr>
  <p:sorterViewPr>
    <p:cViewPr>
      <p:scale>
        <a:sx n="110" d="100"/>
        <a:sy n="110" d="100"/>
      </p:scale>
      <p:origin x="0" y="8928"/>
    </p:cViewPr>
  </p:sorterViewPr>
  <p:notesViewPr>
    <p:cSldViewPr snapToObjects="1" showGuides="1">
      <p:cViewPr varScale="1">
        <p:scale>
          <a:sx n="105" d="100"/>
          <a:sy n="105" d="100"/>
        </p:scale>
        <p:origin x="3152" y="192"/>
      </p:cViewPr>
      <p:guideLst>
        <p:guide orient="horz" pos="4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presProps" Target="pres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handoutMaster" Target="handoutMasters/handout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ags" Target="tags/tag1.xml"/><Relationship Id="rId4" Type="http://schemas.openxmlformats.org/officeDocument/2006/relationships/slide" Target="slides/slide1.xml"/><Relationship Id="rId9" Type="http://schemas.openxmlformats.org/officeDocument/2006/relationships/slide" Target="slides/slide6.xml"/></Relationships>
</file>

<file path=ppt/diagrams/_rels/data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image" Target="../media/image10.png"/><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image" Target="../media/image10.png"/><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C3C9C6-4E8D-AE4E-8AF3-E689D3213075}" type="doc">
      <dgm:prSet loTypeId="urn:microsoft.com/office/officeart/2005/8/layout/chevron2" loCatId="" qsTypeId="urn:microsoft.com/office/officeart/2005/8/quickstyle/simple4" qsCatId="simple" csTypeId="urn:microsoft.com/office/officeart/2005/8/colors/accent1_5" csCatId="accent1" phldr="1"/>
      <dgm:spPr/>
      <dgm:t>
        <a:bodyPr/>
        <a:lstStyle/>
        <a:p>
          <a:endParaRPr lang="en-US"/>
        </a:p>
      </dgm:t>
    </dgm:pt>
    <dgm:pt modelId="{623D255D-A64B-E043-A6F1-0899BDE6C2E1}">
      <dgm:prSet phldrT="[Text]"/>
      <dgm:spPr/>
      <dgm:t>
        <a:bodyPr/>
        <a:lstStyle/>
        <a:p>
          <a:r>
            <a:rPr lang="en-US" dirty="0"/>
            <a:t>1</a:t>
          </a:r>
        </a:p>
      </dgm:t>
    </dgm:pt>
    <dgm:pt modelId="{F47DDFFC-88C0-4544-AD82-B8AF6DAE500F}" type="parTrans" cxnId="{53059EB0-64A2-E848-9031-211CB5009BAD}">
      <dgm:prSet/>
      <dgm:spPr/>
      <dgm:t>
        <a:bodyPr/>
        <a:lstStyle/>
        <a:p>
          <a:endParaRPr lang="en-US"/>
        </a:p>
      </dgm:t>
    </dgm:pt>
    <dgm:pt modelId="{AD31B3A8-5030-6C46-8B52-2B415B3BDB9B}" type="sibTrans" cxnId="{53059EB0-64A2-E848-9031-211CB5009BAD}">
      <dgm:prSet/>
      <dgm:spPr/>
      <dgm:t>
        <a:bodyPr/>
        <a:lstStyle/>
        <a:p>
          <a:endParaRPr lang="en-US"/>
        </a:p>
      </dgm:t>
    </dgm:pt>
    <dgm:pt modelId="{9F0D06CA-0D36-9D4D-B395-C3A91BD9414E}">
      <dgm:prSet phldrT="[Text]" custT="1"/>
      <dgm:spPr/>
      <dgm:t>
        <a:bodyPr/>
        <a:lstStyle/>
        <a:p>
          <a:r>
            <a:rPr lang="en-US" sz="3200" dirty="0">
              <a:solidFill>
                <a:srgbClr val="19354D"/>
              </a:solidFill>
            </a:rPr>
            <a:t>Slide Title</a:t>
          </a:r>
        </a:p>
      </dgm:t>
    </dgm:pt>
    <dgm:pt modelId="{4467E377-924F-184C-8983-405BEB5CC414}" type="parTrans" cxnId="{E17ACE2D-3D8B-0B4B-804E-653F68E04B34}">
      <dgm:prSet/>
      <dgm:spPr/>
      <dgm:t>
        <a:bodyPr/>
        <a:lstStyle/>
        <a:p>
          <a:endParaRPr lang="en-US"/>
        </a:p>
      </dgm:t>
    </dgm:pt>
    <dgm:pt modelId="{3416F391-A759-B841-B4B0-1FDDE72880BE}" type="sibTrans" cxnId="{E17ACE2D-3D8B-0B4B-804E-653F68E04B34}">
      <dgm:prSet/>
      <dgm:spPr/>
      <dgm:t>
        <a:bodyPr/>
        <a:lstStyle/>
        <a:p>
          <a:endParaRPr lang="en-US"/>
        </a:p>
      </dgm:t>
    </dgm:pt>
    <dgm:pt modelId="{67A7DA18-FE6D-C349-9BB1-774614E2D0A9}">
      <dgm:prSet phldrT="[Text]"/>
      <dgm:spPr/>
      <dgm:t>
        <a:bodyPr/>
        <a:lstStyle/>
        <a:p>
          <a:r>
            <a:rPr lang="en-US" dirty="0"/>
            <a:t>2</a:t>
          </a:r>
        </a:p>
      </dgm:t>
    </dgm:pt>
    <dgm:pt modelId="{B72D8E53-DD67-4E46-97E3-AD851BFCCCBF}" type="parTrans" cxnId="{8043890F-7952-C84D-8BE6-D7A4BFEEA09A}">
      <dgm:prSet/>
      <dgm:spPr/>
      <dgm:t>
        <a:bodyPr/>
        <a:lstStyle/>
        <a:p>
          <a:endParaRPr lang="en-US"/>
        </a:p>
      </dgm:t>
    </dgm:pt>
    <dgm:pt modelId="{175E6691-4FEB-A74D-996C-09F767B4AFED}" type="sibTrans" cxnId="{8043890F-7952-C84D-8BE6-D7A4BFEEA09A}">
      <dgm:prSet/>
      <dgm:spPr/>
      <dgm:t>
        <a:bodyPr/>
        <a:lstStyle/>
        <a:p>
          <a:endParaRPr lang="en-US"/>
        </a:p>
      </dgm:t>
    </dgm:pt>
    <dgm:pt modelId="{A48B9CF1-05CA-4445-861F-B853300B2B39}">
      <dgm:prSet phldrT="[Text]" custT="1"/>
      <dgm:spPr/>
      <dgm:t>
        <a:bodyPr/>
        <a:lstStyle/>
        <a:p>
          <a:r>
            <a:rPr lang="en-US" sz="3200" dirty="0">
              <a:solidFill>
                <a:srgbClr val="19354D"/>
              </a:solidFill>
            </a:rPr>
            <a:t>Slide Title</a:t>
          </a:r>
        </a:p>
      </dgm:t>
    </dgm:pt>
    <dgm:pt modelId="{A41E6298-F286-BF4D-AE6E-8E34BE8BD259}" type="parTrans" cxnId="{733F1771-6F63-1F4A-A8BB-DD2131A66BB5}">
      <dgm:prSet/>
      <dgm:spPr/>
      <dgm:t>
        <a:bodyPr/>
        <a:lstStyle/>
        <a:p>
          <a:endParaRPr lang="en-US"/>
        </a:p>
      </dgm:t>
    </dgm:pt>
    <dgm:pt modelId="{F43E0FFC-6C38-E74F-8651-E67889C0C1B7}" type="sibTrans" cxnId="{733F1771-6F63-1F4A-A8BB-DD2131A66BB5}">
      <dgm:prSet/>
      <dgm:spPr/>
      <dgm:t>
        <a:bodyPr/>
        <a:lstStyle/>
        <a:p>
          <a:endParaRPr lang="en-US"/>
        </a:p>
      </dgm:t>
    </dgm:pt>
    <dgm:pt modelId="{A69C2980-13F1-944F-A24D-24B5B686EFEC}">
      <dgm:prSet phldrT="[Text]"/>
      <dgm:spPr/>
      <dgm:t>
        <a:bodyPr/>
        <a:lstStyle/>
        <a:p>
          <a:r>
            <a:rPr lang="en-US" dirty="0"/>
            <a:t>3</a:t>
          </a:r>
        </a:p>
      </dgm:t>
    </dgm:pt>
    <dgm:pt modelId="{46E458AE-A18A-9E41-88FB-DC54B75D60B2}" type="parTrans" cxnId="{DCAC4F85-EA41-504E-B49C-A109E097FAEE}">
      <dgm:prSet/>
      <dgm:spPr/>
      <dgm:t>
        <a:bodyPr/>
        <a:lstStyle/>
        <a:p>
          <a:endParaRPr lang="en-US"/>
        </a:p>
      </dgm:t>
    </dgm:pt>
    <dgm:pt modelId="{0B4A53DC-F321-014D-BCD3-4335D7F9C004}" type="sibTrans" cxnId="{DCAC4F85-EA41-504E-B49C-A109E097FAEE}">
      <dgm:prSet/>
      <dgm:spPr/>
      <dgm:t>
        <a:bodyPr/>
        <a:lstStyle/>
        <a:p>
          <a:endParaRPr lang="en-US"/>
        </a:p>
      </dgm:t>
    </dgm:pt>
    <dgm:pt modelId="{6EBDD1A3-967F-4C40-9EA7-6678F2EA1E3F}">
      <dgm:prSet phldrT="[Text]" custT="1"/>
      <dgm:spPr/>
      <dgm:t>
        <a:bodyPr/>
        <a:lstStyle/>
        <a:p>
          <a:r>
            <a:rPr lang="en-US" sz="3200" dirty="0">
              <a:solidFill>
                <a:srgbClr val="19354D"/>
              </a:solidFill>
            </a:rPr>
            <a:t>Slide Title</a:t>
          </a:r>
        </a:p>
      </dgm:t>
    </dgm:pt>
    <dgm:pt modelId="{E1B77F24-567D-AC4E-A092-3E02323E3755}" type="parTrans" cxnId="{3E803372-8433-554C-A558-E51B4D51BDDA}">
      <dgm:prSet/>
      <dgm:spPr/>
      <dgm:t>
        <a:bodyPr/>
        <a:lstStyle/>
        <a:p>
          <a:endParaRPr lang="en-US"/>
        </a:p>
      </dgm:t>
    </dgm:pt>
    <dgm:pt modelId="{062FB9D3-83E8-AB4C-9D3E-6BB0F59F1820}" type="sibTrans" cxnId="{3E803372-8433-554C-A558-E51B4D51BDDA}">
      <dgm:prSet/>
      <dgm:spPr/>
      <dgm:t>
        <a:bodyPr/>
        <a:lstStyle/>
        <a:p>
          <a:endParaRPr lang="en-US"/>
        </a:p>
      </dgm:t>
    </dgm:pt>
    <dgm:pt modelId="{0EF8EC47-0473-2B4E-BB25-FA6F8A99CFA5}" type="pres">
      <dgm:prSet presAssocID="{12C3C9C6-4E8D-AE4E-8AF3-E689D3213075}" presName="linearFlow" presStyleCnt="0">
        <dgm:presLayoutVars>
          <dgm:dir/>
          <dgm:animLvl val="lvl"/>
          <dgm:resizeHandles val="exact"/>
        </dgm:presLayoutVars>
      </dgm:prSet>
      <dgm:spPr/>
    </dgm:pt>
    <dgm:pt modelId="{BD790655-3CC8-DB4B-8C14-09414BEEE8EC}" type="pres">
      <dgm:prSet presAssocID="{623D255D-A64B-E043-A6F1-0899BDE6C2E1}" presName="composite" presStyleCnt="0"/>
      <dgm:spPr/>
    </dgm:pt>
    <dgm:pt modelId="{4A65AFAC-3279-1B4F-8FD1-3D767306279F}" type="pres">
      <dgm:prSet presAssocID="{623D255D-A64B-E043-A6F1-0899BDE6C2E1}" presName="parentText" presStyleLbl="alignNode1" presStyleIdx="0" presStyleCnt="3">
        <dgm:presLayoutVars>
          <dgm:chMax val="1"/>
          <dgm:bulletEnabled val="1"/>
        </dgm:presLayoutVars>
      </dgm:prSet>
      <dgm:spPr/>
    </dgm:pt>
    <dgm:pt modelId="{4EBE0188-9563-6846-A934-97189A9539D8}" type="pres">
      <dgm:prSet presAssocID="{623D255D-A64B-E043-A6F1-0899BDE6C2E1}" presName="descendantText" presStyleLbl="alignAcc1" presStyleIdx="0" presStyleCnt="3">
        <dgm:presLayoutVars>
          <dgm:bulletEnabled val="1"/>
        </dgm:presLayoutVars>
      </dgm:prSet>
      <dgm:spPr/>
    </dgm:pt>
    <dgm:pt modelId="{37C61839-B3AD-E146-BFD5-60D448FC6DA4}" type="pres">
      <dgm:prSet presAssocID="{AD31B3A8-5030-6C46-8B52-2B415B3BDB9B}" presName="sp" presStyleCnt="0"/>
      <dgm:spPr/>
    </dgm:pt>
    <dgm:pt modelId="{DFEBD311-085E-074A-80FC-49CB863C7A0D}" type="pres">
      <dgm:prSet presAssocID="{67A7DA18-FE6D-C349-9BB1-774614E2D0A9}" presName="composite" presStyleCnt="0"/>
      <dgm:spPr/>
    </dgm:pt>
    <dgm:pt modelId="{A62F56BC-D8B5-6942-82CC-34676D419596}" type="pres">
      <dgm:prSet presAssocID="{67A7DA18-FE6D-C349-9BB1-774614E2D0A9}" presName="parentText" presStyleLbl="alignNode1" presStyleIdx="1" presStyleCnt="3">
        <dgm:presLayoutVars>
          <dgm:chMax val="1"/>
          <dgm:bulletEnabled val="1"/>
        </dgm:presLayoutVars>
      </dgm:prSet>
      <dgm:spPr/>
    </dgm:pt>
    <dgm:pt modelId="{5F2D23CC-95FF-8E44-B542-6F2A4646D751}" type="pres">
      <dgm:prSet presAssocID="{67A7DA18-FE6D-C349-9BB1-774614E2D0A9}" presName="descendantText" presStyleLbl="alignAcc1" presStyleIdx="1" presStyleCnt="3">
        <dgm:presLayoutVars>
          <dgm:bulletEnabled val="1"/>
        </dgm:presLayoutVars>
      </dgm:prSet>
      <dgm:spPr/>
    </dgm:pt>
    <dgm:pt modelId="{99322D71-EC5A-1440-940E-998BBF13C984}" type="pres">
      <dgm:prSet presAssocID="{175E6691-4FEB-A74D-996C-09F767B4AFED}" presName="sp" presStyleCnt="0"/>
      <dgm:spPr/>
    </dgm:pt>
    <dgm:pt modelId="{D17F054D-2633-DE42-8C2D-58F52280E1D8}" type="pres">
      <dgm:prSet presAssocID="{A69C2980-13F1-944F-A24D-24B5B686EFEC}" presName="composite" presStyleCnt="0"/>
      <dgm:spPr/>
    </dgm:pt>
    <dgm:pt modelId="{3DC96EF4-BD4E-294C-8985-3053FCEE5B5A}" type="pres">
      <dgm:prSet presAssocID="{A69C2980-13F1-944F-A24D-24B5B686EFEC}" presName="parentText" presStyleLbl="alignNode1" presStyleIdx="2" presStyleCnt="3">
        <dgm:presLayoutVars>
          <dgm:chMax val="1"/>
          <dgm:bulletEnabled val="1"/>
        </dgm:presLayoutVars>
      </dgm:prSet>
      <dgm:spPr/>
    </dgm:pt>
    <dgm:pt modelId="{89505891-F738-6B47-8FFB-4D406888E7C7}" type="pres">
      <dgm:prSet presAssocID="{A69C2980-13F1-944F-A24D-24B5B686EFEC}" presName="descendantText" presStyleLbl="alignAcc1" presStyleIdx="2" presStyleCnt="3">
        <dgm:presLayoutVars>
          <dgm:bulletEnabled val="1"/>
        </dgm:presLayoutVars>
      </dgm:prSet>
      <dgm:spPr/>
    </dgm:pt>
  </dgm:ptLst>
  <dgm:cxnLst>
    <dgm:cxn modelId="{8043890F-7952-C84D-8BE6-D7A4BFEEA09A}" srcId="{12C3C9C6-4E8D-AE4E-8AF3-E689D3213075}" destId="{67A7DA18-FE6D-C349-9BB1-774614E2D0A9}" srcOrd="1" destOrd="0" parTransId="{B72D8E53-DD67-4E46-97E3-AD851BFCCCBF}" sibTransId="{175E6691-4FEB-A74D-996C-09F767B4AFED}"/>
    <dgm:cxn modelId="{E1002C13-2BCD-354C-B683-5BEFEE40948B}" type="presOf" srcId="{67A7DA18-FE6D-C349-9BB1-774614E2D0A9}" destId="{A62F56BC-D8B5-6942-82CC-34676D419596}" srcOrd="0" destOrd="0" presId="urn:microsoft.com/office/officeart/2005/8/layout/chevron2"/>
    <dgm:cxn modelId="{E17ACE2D-3D8B-0B4B-804E-653F68E04B34}" srcId="{623D255D-A64B-E043-A6F1-0899BDE6C2E1}" destId="{9F0D06CA-0D36-9D4D-B395-C3A91BD9414E}" srcOrd="0" destOrd="0" parTransId="{4467E377-924F-184C-8983-405BEB5CC414}" sibTransId="{3416F391-A759-B841-B4B0-1FDDE72880BE}"/>
    <dgm:cxn modelId="{857BFF47-E58E-BA49-B8BC-B553AB5FBBDB}" type="presOf" srcId="{A69C2980-13F1-944F-A24D-24B5B686EFEC}" destId="{3DC96EF4-BD4E-294C-8985-3053FCEE5B5A}" srcOrd="0" destOrd="0" presId="urn:microsoft.com/office/officeart/2005/8/layout/chevron2"/>
    <dgm:cxn modelId="{1114594D-1148-AD49-8610-82A704915AB1}" type="presOf" srcId="{A48B9CF1-05CA-4445-861F-B853300B2B39}" destId="{5F2D23CC-95FF-8E44-B542-6F2A4646D751}" srcOrd="0" destOrd="0" presId="urn:microsoft.com/office/officeart/2005/8/layout/chevron2"/>
    <dgm:cxn modelId="{733F1771-6F63-1F4A-A8BB-DD2131A66BB5}" srcId="{67A7DA18-FE6D-C349-9BB1-774614E2D0A9}" destId="{A48B9CF1-05CA-4445-861F-B853300B2B39}" srcOrd="0" destOrd="0" parTransId="{A41E6298-F286-BF4D-AE6E-8E34BE8BD259}" sibTransId="{F43E0FFC-6C38-E74F-8651-E67889C0C1B7}"/>
    <dgm:cxn modelId="{3E803372-8433-554C-A558-E51B4D51BDDA}" srcId="{A69C2980-13F1-944F-A24D-24B5B686EFEC}" destId="{6EBDD1A3-967F-4C40-9EA7-6678F2EA1E3F}" srcOrd="0" destOrd="0" parTransId="{E1B77F24-567D-AC4E-A092-3E02323E3755}" sibTransId="{062FB9D3-83E8-AB4C-9D3E-6BB0F59F1820}"/>
    <dgm:cxn modelId="{DCAC4F85-EA41-504E-B49C-A109E097FAEE}" srcId="{12C3C9C6-4E8D-AE4E-8AF3-E689D3213075}" destId="{A69C2980-13F1-944F-A24D-24B5B686EFEC}" srcOrd="2" destOrd="0" parTransId="{46E458AE-A18A-9E41-88FB-DC54B75D60B2}" sibTransId="{0B4A53DC-F321-014D-BCD3-4335D7F9C004}"/>
    <dgm:cxn modelId="{53059EB0-64A2-E848-9031-211CB5009BAD}" srcId="{12C3C9C6-4E8D-AE4E-8AF3-E689D3213075}" destId="{623D255D-A64B-E043-A6F1-0899BDE6C2E1}" srcOrd="0" destOrd="0" parTransId="{F47DDFFC-88C0-4544-AD82-B8AF6DAE500F}" sibTransId="{AD31B3A8-5030-6C46-8B52-2B415B3BDB9B}"/>
    <dgm:cxn modelId="{B1CC7BD3-E633-CA4B-AEB2-6F7DA3FD5D92}" type="presOf" srcId="{9F0D06CA-0D36-9D4D-B395-C3A91BD9414E}" destId="{4EBE0188-9563-6846-A934-97189A9539D8}" srcOrd="0" destOrd="0" presId="urn:microsoft.com/office/officeart/2005/8/layout/chevron2"/>
    <dgm:cxn modelId="{AE91EEDC-2A90-A047-91EC-1E2AE09A4A35}" type="presOf" srcId="{6EBDD1A3-967F-4C40-9EA7-6678F2EA1E3F}" destId="{89505891-F738-6B47-8FFB-4D406888E7C7}" srcOrd="0" destOrd="0" presId="urn:microsoft.com/office/officeart/2005/8/layout/chevron2"/>
    <dgm:cxn modelId="{93B961EC-3EAE-1B4F-96E0-297D45DC8485}" type="presOf" srcId="{623D255D-A64B-E043-A6F1-0899BDE6C2E1}" destId="{4A65AFAC-3279-1B4F-8FD1-3D767306279F}" srcOrd="0" destOrd="0" presId="urn:microsoft.com/office/officeart/2005/8/layout/chevron2"/>
    <dgm:cxn modelId="{417ACEEE-A117-934F-8E5E-8637C08F2D86}" type="presOf" srcId="{12C3C9C6-4E8D-AE4E-8AF3-E689D3213075}" destId="{0EF8EC47-0473-2B4E-BB25-FA6F8A99CFA5}" srcOrd="0" destOrd="0" presId="urn:microsoft.com/office/officeart/2005/8/layout/chevron2"/>
    <dgm:cxn modelId="{C56B6F91-E3CD-7E49-B497-719A8259E581}" type="presParOf" srcId="{0EF8EC47-0473-2B4E-BB25-FA6F8A99CFA5}" destId="{BD790655-3CC8-DB4B-8C14-09414BEEE8EC}" srcOrd="0" destOrd="0" presId="urn:microsoft.com/office/officeart/2005/8/layout/chevron2"/>
    <dgm:cxn modelId="{127AA4DF-2901-974E-83C9-3A234874CF1B}" type="presParOf" srcId="{BD790655-3CC8-DB4B-8C14-09414BEEE8EC}" destId="{4A65AFAC-3279-1B4F-8FD1-3D767306279F}" srcOrd="0" destOrd="0" presId="urn:microsoft.com/office/officeart/2005/8/layout/chevron2"/>
    <dgm:cxn modelId="{2F6574F8-C584-8C4C-BBAA-86CFCF80C7F3}" type="presParOf" srcId="{BD790655-3CC8-DB4B-8C14-09414BEEE8EC}" destId="{4EBE0188-9563-6846-A934-97189A9539D8}" srcOrd="1" destOrd="0" presId="urn:microsoft.com/office/officeart/2005/8/layout/chevron2"/>
    <dgm:cxn modelId="{D7E9DBBA-CD94-6441-85BC-09866D3A8153}" type="presParOf" srcId="{0EF8EC47-0473-2B4E-BB25-FA6F8A99CFA5}" destId="{37C61839-B3AD-E146-BFD5-60D448FC6DA4}" srcOrd="1" destOrd="0" presId="urn:microsoft.com/office/officeart/2005/8/layout/chevron2"/>
    <dgm:cxn modelId="{D88A7D1C-09B6-0645-BDF8-A2753B765FF9}" type="presParOf" srcId="{0EF8EC47-0473-2B4E-BB25-FA6F8A99CFA5}" destId="{DFEBD311-085E-074A-80FC-49CB863C7A0D}" srcOrd="2" destOrd="0" presId="urn:microsoft.com/office/officeart/2005/8/layout/chevron2"/>
    <dgm:cxn modelId="{923413B6-796E-8845-82E8-B51DAFFDF4E1}" type="presParOf" srcId="{DFEBD311-085E-074A-80FC-49CB863C7A0D}" destId="{A62F56BC-D8B5-6942-82CC-34676D419596}" srcOrd="0" destOrd="0" presId="urn:microsoft.com/office/officeart/2005/8/layout/chevron2"/>
    <dgm:cxn modelId="{2FDAF3FA-7456-0B43-99F7-ADAE586E2DB1}" type="presParOf" srcId="{DFEBD311-085E-074A-80FC-49CB863C7A0D}" destId="{5F2D23CC-95FF-8E44-B542-6F2A4646D751}" srcOrd="1" destOrd="0" presId="urn:microsoft.com/office/officeart/2005/8/layout/chevron2"/>
    <dgm:cxn modelId="{CAABBF1C-A7C1-CC4E-BA3B-AD4A1209F745}" type="presParOf" srcId="{0EF8EC47-0473-2B4E-BB25-FA6F8A99CFA5}" destId="{99322D71-EC5A-1440-940E-998BBF13C984}" srcOrd="3" destOrd="0" presId="urn:microsoft.com/office/officeart/2005/8/layout/chevron2"/>
    <dgm:cxn modelId="{4A98EA0A-C6B9-5341-B417-E5A16CBA077C}" type="presParOf" srcId="{0EF8EC47-0473-2B4E-BB25-FA6F8A99CFA5}" destId="{D17F054D-2633-DE42-8C2D-58F52280E1D8}" srcOrd="4" destOrd="0" presId="urn:microsoft.com/office/officeart/2005/8/layout/chevron2"/>
    <dgm:cxn modelId="{8F07614A-5C65-2143-9F37-5C0261E8F1A7}" type="presParOf" srcId="{D17F054D-2633-DE42-8C2D-58F52280E1D8}" destId="{3DC96EF4-BD4E-294C-8985-3053FCEE5B5A}" srcOrd="0" destOrd="0" presId="urn:microsoft.com/office/officeart/2005/8/layout/chevron2"/>
    <dgm:cxn modelId="{E18C7477-15E1-F743-B0B2-55079719CFB7}" type="presParOf" srcId="{D17F054D-2633-DE42-8C2D-58F52280E1D8}" destId="{89505891-F738-6B47-8FFB-4D406888E7C7}"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3302BAEF-6318-4539-BA3A-A77DB0C673B1}" type="doc">
      <dgm:prSet loTypeId="urn:microsoft.com/office/officeart/2005/8/layout/vList3" loCatId="list" qsTypeId="urn:microsoft.com/office/officeart/2005/8/quickstyle/simple1" qsCatId="simple" csTypeId="urn:microsoft.com/office/officeart/2005/8/colors/accent1_2" csCatId="accent1" phldr="1"/>
      <dgm:spPr/>
    </dgm:pt>
    <dgm:pt modelId="{D1F35FA9-4A47-4351-9DF0-1993352F4076}">
      <dgm:prSet phldrT="[Text]" custT="1"/>
      <dgm:spPr>
        <a:solidFill>
          <a:srgbClr val="00649D"/>
        </a:solidFill>
      </dgm:spPr>
      <dgm:t>
        <a:bodyPr/>
        <a:lstStyle/>
        <a:p>
          <a:r>
            <a:rPr lang="en-US" sz="2000" dirty="0"/>
            <a:t>Data Engineer</a:t>
          </a:r>
        </a:p>
      </dgm:t>
    </dgm:pt>
    <dgm:pt modelId="{3A4F4CA6-ED5E-47BA-B7A7-9813D2F5530C}" type="parTrans" cxnId="{3B08676B-A2FC-462C-9383-ABC09D170DF4}">
      <dgm:prSet/>
      <dgm:spPr/>
      <dgm:t>
        <a:bodyPr/>
        <a:lstStyle/>
        <a:p>
          <a:endParaRPr lang="en-US"/>
        </a:p>
      </dgm:t>
    </dgm:pt>
    <dgm:pt modelId="{2D0BB6A4-1388-47B8-BE6D-50882CB55154}" type="sibTrans" cxnId="{3B08676B-A2FC-462C-9383-ABC09D170DF4}">
      <dgm:prSet/>
      <dgm:spPr/>
      <dgm:t>
        <a:bodyPr/>
        <a:lstStyle/>
        <a:p>
          <a:endParaRPr lang="en-US"/>
        </a:p>
      </dgm:t>
    </dgm:pt>
    <dgm:pt modelId="{BE291619-C989-46BA-BCF2-0F5CC8FE19A3}">
      <dgm:prSet phldrT="[Text]" custT="1"/>
      <dgm:spPr>
        <a:solidFill>
          <a:srgbClr val="00649D"/>
        </a:solidFill>
      </dgm:spPr>
      <dgm:t>
        <a:bodyPr/>
        <a:lstStyle/>
        <a:p>
          <a:r>
            <a:rPr lang="en-US" sz="2000" dirty="0"/>
            <a:t>Data Scientist</a:t>
          </a:r>
        </a:p>
      </dgm:t>
    </dgm:pt>
    <dgm:pt modelId="{7DF51CE9-DCE2-4BC3-AB28-5F6273812D1C}" type="parTrans" cxnId="{CAAD28EA-60D0-4AF9-BEED-D7E102C483D6}">
      <dgm:prSet/>
      <dgm:spPr/>
      <dgm:t>
        <a:bodyPr/>
        <a:lstStyle/>
        <a:p>
          <a:endParaRPr lang="en-US"/>
        </a:p>
      </dgm:t>
    </dgm:pt>
    <dgm:pt modelId="{0632B20B-0226-4E81-B0B3-275F5C1B05B6}" type="sibTrans" cxnId="{CAAD28EA-60D0-4AF9-BEED-D7E102C483D6}">
      <dgm:prSet/>
      <dgm:spPr/>
      <dgm:t>
        <a:bodyPr/>
        <a:lstStyle/>
        <a:p>
          <a:endParaRPr lang="en-US"/>
        </a:p>
      </dgm:t>
    </dgm:pt>
    <dgm:pt modelId="{78ADF8F9-4589-4058-AE31-5CF71392D26A}">
      <dgm:prSet phldrT="[Text]" custT="1"/>
      <dgm:spPr>
        <a:solidFill>
          <a:srgbClr val="00649D"/>
        </a:solidFill>
      </dgm:spPr>
      <dgm:t>
        <a:bodyPr/>
        <a:lstStyle/>
        <a:p>
          <a:r>
            <a:rPr lang="en-US" sz="2000" dirty="0"/>
            <a:t>Quantitative Analyst</a:t>
          </a:r>
        </a:p>
      </dgm:t>
    </dgm:pt>
    <dgm:pt modelId="{E8DACA2C-A6E2-441C-8697-BF28147D96BD}" type="parTrans" cxnId="{3E9E38C5-61E1-4A05-A503-5CAAE1F2CF09}">
      <dgm:prSet/>
      <dgm:spPr/>
      <dgm:t>
        <a:bodyPr/>
        <a:lstStyle/>
        <a:p>
          <a:endParaRPr lang="en-US"/>
        </a:p>
      </dgm:t>
    </dgm:pt>
    <dgm:pt modelId="{F155589F-225C-494B-A0DE-1724A713B258}" type="sibTrans" cxnId="{3E9E38C5-61E1-4A05-A503-5CAAE1F2CF09}">
      <dgm:prSet/>
      <dgm:spPr/>
      <dgm:t>
        <a:bodyPr/>
        <a:lstStyle/>
        <a:p>
          <a:endParaRPr lang="en-US"/>
        </a:p>
      </dgm:t>
    </dgm:pt>
    <dgm:pt modelId="{1E9BA866-3606-4807-92FE-06B5A1928F73}">
      <dgm:prSet phldrT="[Text]"/>
      <dgm:spPr>
        <a:solidFill>
          <a:srgbClr val="00649D"/>
        </a:solidFill>
      </dgm:spPr>
      <dgm:t>
        <a:bodyPr/>
        <a:lstStyle/>
        <a:p>
          <a:r>
            <a:rPr lang="en-US" dirty="0"/>
            <a:t>Data Analyst</a:t>
          </a:r>
        </a:p>
      </dgm:t>
    </dgm:pt>
    <dgm:pt modelId="{D0883D94-9A4B-4FDA-B2B5-C23424D4554A}" type="parTrans" cxnId="{715EEEAA-17BE-41DB-AA39-38AE58489816}">
      <dgm:prSet/>
      <dgm:spPr/>
      <dgm:t>
        <a:bodyPr/>
        <a:lstStyle/>
        <a:p>
          <a:endParaRPr lang="en-US"/>
        </a:p>
      </dgm:t>
    </dgm:pt>
    <dgm:pt modelId="{C83DA1A6-4AE2-4BF4-9733-45953F22D607}" type="sibTrans" cxnId="{715EEEAA-17BE-41DB-AA39-38AE58489816}">
      <dgm:prSet/>
      <dgm:spPr/>
      <dgm:t>
        <a:bodyPr/>
        <a:lstStyle/>
        <a:p>
          <a:endParaRPr lang="en-US"/>
        </a:p>
      </dgm:t>
    </dgm:pt>
    <dgm:pt modelId="{394645B3-0F5E-4AF8-B9F5-7F2DA6D019EA}">
      <dgm:prSet phldrT="[Text]"/>
      <dgm:spPr>
        <a:solidFill>
          <a:srgbClr val="00649D"/>
        </a:solidFill>
      </dgm:spPr>
      <dgm:t>
        <a:bodyPr/>
        <a:lstStyle/>
        <a:p>
          <a:r>
            <a:rPr lang="en-US" dirty="0"/>
            <a:t>Front-end Developer</a:t>
          </a:r>
        </a:p>
      </dgm:t>
    </dgm:pt>
    <dgm:pt modelId="{CD078C19-DAEF-4883-98AC-134F2C5D9BF0}" type="parTrans" cxnId="{B56C981E-B0DC-4826-8AB5-445270D6B505}">
      <dgm:prSet/>
      <dgm:spPr/>
      <dgm:t>
        <a:bodyPr/>
        <a:lstStyle/>
        <a:p>
          <a:endParaRPr lang="en-US"/>
        </a:p>
      </dgm:t>
    </dgm:pt>
    <dgm:pt modelId="{3A2EEFF1-0A53-4CF7-9124-0B71A30015B2}" type="sibTrans" cxnId="{B56C981E-B0DC-4826-8AB5-445270D6B505}">
      <dgm:prSet/>
      <dgm:spPr/>
      <dgm:t>
        <a:bodyPr/>
        <a:lstStyle/>
        <a:p>
          <a:endParaRPr lang="en-US"/>
        </a:p>
      </dgm:t>
    </dgm:pt>
    <dgm:pt modelId="{CF88C989-58B2-4EB0-B781-4CE8C0931A99}">
      <dgm:prSet phldrT="[Text]"/>
      <dgm:spPr>
        <a:solidFill>
          <a:srgbClr val="00649D"/>
        </a:solidFill>
      </dgm:spPr>
      <dgm:t>
        <a:bodyPr/>
        <a:lstStyle/>
        <a:p>
          <a:r>
            <a:rPr lang="en-US" dirty="0"/>
            <a:t>Business Expert</a:t>
          </a:r>
        </a:p>
      </dgm:t>
    </dgm:pt>
    <dgm:pt modelId="{FEF918D1-56A8-4418-B35B-36A8ACC727A9}" type="parTrans" cxnId="{2BECD160-E38B-4BC1-8BF6-4E9D4E9D3DC2}">
      <dgm:prSet/>
      <dgm:spPr/>
      <dgm:t>
        <a:bodyPr/>
        <a:lstStyle/>
        <a:p>
          <a:endParaRPr lang="en-US"/>
        </a:p>
      </dgm:t>
    </dgm:pt>
    <dgm:pt modelId="{B20F6501-4F07-4C54-9045-CB8FF91F0C5A}" type="sibTrans" cxnId="{2BECD160-E38B-4BC1-8BF6-4E9D4E9D3DC2}">
      <dgm:prSet/>
      <dgm:spPr/>
      <dgm:t>
        <a:bodyPr/>
        <a:lstStyle/>
        <a:p>
          <a:endParaRPr lang="en-US"/>
        </a:p>
      </dgm:t>
    </dgm:pt>
    <dgm:pt modelId="{36EB5A16-44D0-4FC5-98F5-03F45195EE98}" type="pres">
      <dgm:prSet presAssocID="{3302BAEF-6318-4539-BA3A-A77DB0C673B1}" presName="linearFlow" presStyleCnt="0">
        <dgm:presLayoutVars>
          <dgm:dir/>
          <dgm:resizeHandles val="exact"/>
        </dgm:presLayoutVars>
      </dgm:prSet>
      <dgm:spPr/>
    </dgm:pt>
    <dgm:pt modelId="{618BEC32-803B-4DEA-A9BA-E45D4D560703}" type="pres">
      <dgm:prSet presAssocID="{D1F35FA9-4A47-4351-9DF0-1993352F4076}" presName="composite" presStyleCnt="0"/>
      <dgm:spPr/>
    </dgm:pt>
    <dgm:pt modelId="{9E1FAAE9-4FB1-461D-8321-711209155189}" type="pres">
      <dgm:prSet presAssocID="{D1F35FA9-4A47-4351-9DF0-1993352F4076}" presName="imgShp" presStyleLbl="fgImgPlace1" presStyleIdx="0" presStyleCnt="6"/>
      <dgm:spPr>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dgm:spPr>
    </dgm:pt>
    <dgm:pt modelId="{47CBBDF4-2ECD-4D3D-96B5-517FD3EA7129}" type="pres">
      <dgm:prSet presAssocID="{D1F35FA9-4A47-4351-9DF0-1993352F4076}" presName="txShp" presStyleLbl="node1" presStyleIdx="0" presStyleCnt="6">
        <dgm:presLayoutVars>
          <dgm:bulletEnabled val="1"/>
        </dgm:presLayoutVars>
      </dgm:prSet>
      <dgm:spPr/>
    </dgm:pt>
    <dgm:pt modelId="{A85FEC7C-863D-4BC3-AAE6-ECE83D98CA93}" type="pres">
      <dgm:prSet presAssocID="{2D0BB6A4-1388-47B8-BE6D-50882CB55154}" presName="spacing" presStyleCnt="0"/>
      <dgm:spPr/>
    </dgm:pt>
    <dgm:pt modelId="{F3B51926-1B13-45CE-9D3F-DE0B3B15CE83}" type="pres">
      <dgm:prSet presAssocID="{BE291619-C989-46BA-BCF2-0F5CC8FE19A3}" presName="composite" presStyleCnt="0"/>
      <dgm:spPr/>
    </dgm:pt>
    <dgm:pt modelId="{CE0B9B77-DF8B-472B-9EB5-B884623F9B1E}" type="pres">
      <dgm:prSet presAssocID="{BE291619-C989-46BA-BCF2-0F5CC8FE19A3}" presName="imgShp" presStyleLbl="fgImgPlace1" presStyleIdx="1" presStyleCnt="6"/>
      <dgm:spPr>
        <a:blipFill>
          <a:blip xmlns:r="http://schemas.openxmlformats.org/officeDocument/2006/relationships" r:embed="rId2">
            <a:extLst>
              <a:ext uri="{28A0092B-C50C-407E-A947-70E740481C1C}">
                <a14:useLocalDpi xmlns:a14="http://schemas.microsoft.com/office/drawing/2010/main" val="0"/>
              </a:ext>
            </a:extLst>
          </a:blip>
          <a:srcRect/>
          <a:stretch>
            <a:fillRect l="-50000" r="-50000"/>
          </a:stretch>
        </a:blipFill>
      </dgm:spPr>
    </dgm:pt>
    <dgm:pt modelId="{DE31D5DA-0BA9-464C-8F78-5171B1AD8C88}" type="pres">
      <dgm:prSet presAssocID="{BE291619-C989-46BA-BCF2-0F5CC8FE19A3}" presName="txShp" presStyleLbl="node1" presStyleIdx="1" presStyleCnt="6">
        <dgm:presLayoutVars>
          <dgm:bulletEnabled val="1"/>
        </dgm:presLayoutVars>
      </dgm:prSet>
      <dgm:spPr/>
    </dgm:pt>
    <dgm:pt modelId="{6694E2DE-DEA0-44E8-A6BB-ABA069AB6646}" type="pres">
      <dgm:prSet presAssocID="{0632B20B-0226-4E81-B0B3-275F5C1B05B6}" presName="spacing" presStyleCnt="0"/>
      <dgm:spPr/>
    </dgm:pt>
    <dgm:pt modelId="{E8523EC1-748A-49B9-B49A-55CCE679DCB3}" type="pres">
      <dgm:prSet presAssocID="{78ADF8F9-4589-4058-AE31-5CF71392D26A}" presName="composite" presStyleCnt="0"/>
      <dgm:spPr/>
    </dgm:pt>
    <dgm:pt modelId="{F59CEF89-74DB-44E1-BE74-D4937EDA17F7}" type="pres">
      <dgm:prSet presAssocID="{78ADF8F9-4589-4058-AE31-5CF71392D26A}" presName="imgShp" presStyleLbl="fgImgPlace1" presStyleIdx="2" presStyleCnt="6"/>
      <dgm:spPr>
        <a:blipFill>
          <a:blip xmlns:r="http://schemas.openxmlformats.org/officeDocument/2006/relationships" r:embed="rId3">
            <a:extLst>
              <a:ext uri="{28A0092B-C50C-407E-A947-70E740481C1C}">
                <a14:useLocalDpi xmlns:a14="http://schemas.microsoft.com/office/drawing/2010/main" val="0"/>
              </a:ext>
            </a:extLst>
          </a:blip>
          <a:srcRect/>
          <a:stretch>
            <a:fillRect l="-20000" r="-20000"/>
          </a:stretch>
        </a:blipFill>
      </dgm:spPr>
    </dgm:pt>
    <dgm:pt modelId="{F81F00CC-7354-4B5F-9A7B-07E0696E3336}" type="pres">
      <dgm:prSet presAssocID="{78ADF8F9-4589-4058-AE31-5CF71392D26A}" presName="txShp" presStyleLbl="node1" presStyleIdx="2" presStyleCnt="6">
        <dgm:presLayoutVars>
          <dgm:bulletEnabled val="1"/>
        </dgm:presLayoutVars>
      </dgm:prSet>
      <dgm:spPr/>
    </dgm:pt>
    <dgm:pt modelId="{8308FE9B-E69D-4E78-A1BC-4A19E56D2757}" type="pres">
      <dgm:prSet presAssocID="{F155589F-225C-494B-A0DE-1724A713B258}" presName="spacing" presStyleCnt="0"/>
      <dgm:spPr/>
    </dgm:pt>
    <dgm:pt modelId="{7C18E161-B57E-46C6-A920-2C7ABD04F890}" type="pres">
      <dgm:prSet presAssocID="{1E9BA866-3606-4807-92FE-06B5A1928F73}" presName="composite" presStyleCnt="0"/>
      <dgm:spPr/>
    </dgm:pt>
    <dgm:pt modelId="{698024AA-9278-43CE-9ABD-4716BA6FBE8B}" type="pres">
      <dgm:prSet presAssocID="{1E9BA866-3606-4807-92FE-06B5A1928F73}" presName="imgShp" presStyleLbl="fgImgPlace1" presStyleIdx="3" presStyleCnt="6"/>
      <dgm:spPr>
        <a:blipFill>
          <a:blip xmlns:r="http://schemas.openxmlformats.org/officeDocument/2006/relationships" r:embed="rId4">
            <a:extLst>
              <a:ext uri="{28A0092B-C50C-407E-A947-70E740481C1C}">
                <a14:useLocalDpi xmlns:a14="http://schemas.microsoft.com/office/drawing/2010/main" val="0"/>
              </a:ext>
            </a:extLst>
          </a:blip>
          <a:srcRect/>
          <a:stretch>
            <a:fillRect l="-22000" r="-22000"/>
          </a:stretch>
        </a:blipFill>
      </dgm:spPr>
    </dgm:pt>
    <dgm:pt modelId="{606F4FD7-1B07-4EDC-BE65-5C6573B1B4C8}" type="pres">
      <dgm:prSet presAssocID="{1E9BA866-3606-4807-92FE-06B5A1928F73}" presName="txShp" presStyleLbl="node1" presStyleIdx="3" presStyleCnt="6">
        <dgm:presLayoutVars>
          <dgm:bulletEnabled val="1"/>
        </dgm:presLayoutVars>
      </dgm:prSet>
      <dgm:spPr/>
    </dgm:pt>
    <dgm:pt modelId="{2A8D1FB0-445A-4F01-A8D3-E52CEEBD354E}" type="pres">
      <dgm:prSet presAssocID="{C83DA1A6-4AE2-4BF4-9733-45953F22D607}" presName="spacing" presStyleCnt="0"/>
      <dgm:spPr/>
    </dgm:pt>
    <dgm:pt modelId="{DDD60ED8-95BF-435A-B56B-1E7541F1A7E4}" type="pres">
      <dgm:prSet presAssocID="{394645B3-0F5E-4AF8-B9F5-7F2DA6D019EA}" presName="composite" presStyleCnt="0"/>
      <dgm:spPr/>
    </dgm:pt>
    <dgm:pt modelId="{68222B25-5C25-4D9B-A1C8-3A2821CA2CE5}" type="pres">
      <dgm:prSet presAssocID="{394645B3-0F5E-4AF8-B9F5-7F2DA6D019EA}" presName="imgShp" presStyleLbl="fgImgPlace1" presStyleIdx="4" presStyleCnt="6"/>
      <dgm:spPr>
        <a:blipFill>
          <a:blip xmlns:r="http://schemas.openxmlformats.org/officeDocument/2006/relationships" r:embed="rId5">
            <a:extLst>
              <a:ext uri="{28A0092B-C50C-407E-A947-70E740481C1C}">
                <a14:useLocalDpi xmlns:a14="http://schemas.microsoft.com/office/drawing/2010/main" val="0"/>
              </a:ext>
            </a:extLst>
          </a:blip>
          <a:srcRect/>
          <a:stretch>
            <a:fillRect l="-44000" r="-44000"/>
          </a:stretch>
        </a:blipFill>
      </dgm:spPr>
    </dgm:pt>
    <dgm:pt modelId="{CDFCE684-AD06-4EC9-A5C2-0DF95D1C87EA}" type="pres">
      <dgm:prSet presAssocID="{394645B3-0F5E-4AF8-B9F5-7F2DA6D019EA}" presName="txShp" presStyleLbl="node1" presStyleIdx="4" presStyleCnt="6">
        <dgm:presLayoutVars>
          <dgm:bulletEnabled val="1"/>
        </dgm:presLayoutVars>
      </dgm:prSet>
      <dgm:spPr/>
    </dgm:pt>
    <dgm:pt modelId="{7F648B07-F111-4B96-91E8-10268F17C91A}" type="pres">
      <dgm:prSet presAssocID="{3A2EEFF1-0A53-4CF7-9124-0B71A30015B2}" presName="spacing" presStyleCnt="0"/>
      <dgm:spPr/>
    </dgm:pt>
    <dgm:pt modelId="{0F3516E4-E985-4493-9EC7-3E3FF4D4B910}" type="pres">
      <dgm:prSet presAssocID="{CF88C989-58B2-4EB0-B781-4CE8C0931A99}" presName="composite" presStyleCnt="0"/>
      <dgm:spPr/>
    </dgm:pt>
    <dgm:pt modelId="{6F9AEDE0-C42D-4AF4-94E0-96388184DFF4}" type="pres">
      <dgm:prSet presAssocID="{CF88C989-58B2-4EB0-B781-4CE8C0931A99}" presName="imgShp" presStyleLbl="fgImgPlace1" presStyleIdx="5" presStyleCnt="6"/>
      <dgm:spPr>
        <a:blipFill>
          <a:blip xmlns:r="http://schemas.openxmlformats.org/officeDocument/2006/relationships" r:embed="rId6">
            <a:extLst>
              <a:ext uri="{28A0092B-C50C-407E-A947-70E740481C1C}">
                <a14:useLocalDpi xmlns:a14="http://schemas.microsoft.com/office/drawing/2010/main" val="0"/>
              </a:ext>
            </a:extLst>
          </a:blip>
          <a:srcRect/>
          <a:stretch>
            <a:fillRect/>
          </a:stretch>
        </a:blipFill>
      </dgm:spPr>
    </dgm:pt>
    <dgm:pt modelId="{41805F50-6F2A-402D-ABED-F22BF46AAD4B}" type="pres">
      <dgm:prSet presAssocID="{CF88C989-58B2-4EB0-B781-4CE8C0931A99}" presName="txShp" presStyleLbl="node1" presStyleIdx="5" presStyleCnt="6">
        <dgm:presLayoutVars>
          <dgm:bulletEnabled val="1"/>
        </dgm:presLayoutVars>
      </dgm:prSet>
      <dgm:spPr/>
    </dgm:pt>
  </dgm:ptLst>
  <dgm:cxnLst>
    <dgm:cxn modelId="{C4C40100-5879-C942-8DA6-A5EBB918EEB8}" type="presOf" srcId="{3302BAEF-6318-4539-BA3A-A77DB0C673B1}" destId="{36EB5A16-44D0-4FC5-98F5-03F45195EE98}" srcOrd="0" destOrd="0" presId="urn:microsoft.com/office/officeart/2005/8/layout/vList3"/>
    <dgm:cxn modelId="{B56C981E-B0DC-4826-8AB5-445270D6B505}" srcId="{3302BAEF-6318-4539-BA3A-A77DB0C673B1}" destId="{394645B3-0F5E-4AF8-B9F5-7F2DA6D019EA}" srcOrd="4" destOrd="0" parTransId="{CD078C19-DAEF-4883-98AC-134F2C5D9BF0}" sibTransId="{3A2EEFF1-0A53-4CF7-9124-0B71A30015B2}"/>
    <dgm:cxn modelId="{03A43F30-4931-7F42-A8AC-01F24A61C5C7}" type="presOf" srcId="{1E9BA866-3606-4807-92FE-06B5A1928F73}" destId="{606F4FD7-1B07-4EDC-BE65-5C6573B1B4C8}" srcOrd="0" destOrd="0" presId="urn:microsoft.com/office/officeart/2005/8/layout/vList3"/>
    <dgm:cxn modelId="{2BECD160-E38B-4BC1-8BF6-4E9D4E9D3DC2}" srcId="{3302BAEF-6318-4539-BA3A-A77DB0C673B1}" destId="{CF88C989-58B2-4EB0-B781-4CE8C0931A99}" srcOrd="5" destOrd="0" parTransId="{FEF918D1-56A8-4418-B35B-36A8ACC727A9}" sibTransId="{B20F6501-4F07-4C54-9045-CB8FF91F0C5A}"/>
    <dgm:cxn modelId="{3B08676B-A2FC-462C-9383-ABC09D170DF4}" srcId="{3302BAEF-6318-4539-BA3A-A77DB0C673B1}" destId="{D1F35FA9-4A47-4351-9DF0-1993352F4076}" srcOrd="0" destOrd="0" parTransId="{3A4F4CA6-ED5E-47BA-B7A7-9813D2F5530C}" sibTransId="{2D0BB6A4-1388-47B8-BE6D-50882CB55154}"/>
    <dgm:cxn modelId="{AA3AB59B-802E-5340-B58A-36FB69CE153D}" type="presOf" srcId="{78ADF8F9-4589-4058-AE31-5CF71392D26A}" destId="{F81F00CC-7354-4B5F-9A7B-07E0696E3336}" srcOrd="0" destOrd="0" presId="urn:microsoft.com/office/officeart/2005/8/layout/vList3"/>
    <dgm:cxn modelId="{8753C19F-A8AE-5F4C-8F8E-4F9D28439F0D}" type="presOf" srcId="{394645B3-0F5E-4AF8-B9F5-7F2DA6D019EA}" destId="{CDFCE684-AD06-4EC9-A5C2-0DF95D1C87EA}" srcOrd="0" destOrd="0" presId="urn:microsoft.com/office/officeart/2005/8/layout/vList3"/>
    <dgm:cxn modelId="{9B8372A2-E2C9-F04F-9C2C-4DA1952C1138}" type="presOf" srcId="{BE291619-C989-46BA-BCF2-0F5CC8FE19A3}" destId="{DE31D5DA-0BA9-464C-8F78-5171B1AD8C88}" srcOrd="0" destOrd="0" presId="urn:microsoft.com/office/officeart/2005/8/layout/vList3"/>
    <dgm:cxn modelId="{7EC061A5-6C23-7042-8510-876FE49E5F95}" type="presOf" srcId="{D1F35FA9-4A47-4351-9DF0-1993352F4076}" destId="{47CBBDF4-2ECD-4D3D-96B5-517FD3EA7129}" srcOrd="0" destOrd="0" presId="urn:microsoft.com/office/officeart/2005/8/layout/vList3"/>
    <dgm:cxn modelId="{715EEEAA-17BE-41DB-AA39-38AE58489816}" srcId="{3302BAEF-6318-4539-BA3A-A77DB0C673B1}" destId="{1E9BA866-3606-4807-92FE-06B5A1928F73}" srcOrd="3" destOrd="0" parTransId="{D0883D94-9A4B-4FDA-B2B5-C23424D4554A}" sibTransId="{C83DA1A6-4AE2-4BF4-9733-45953F22D607}"/>
    <dgm:cxn modelId="{3E9E38C5-61E1-4A05-A503-5CAAE1F2CF09}" srcId="{3302BAEF-6318-4539-BA3A-A77DB0C673B1}" destId="{78ADF8F9-4589-4058-AE31-5CF71392D26A}" srcOrd="2" destOrd="0" parTransId="{E8DACA2C-A6E2-441C-8697-BF28147D96BD}" sibTransId="{F155589F-225C-494B-A0DE-1724A713B258}"/>
    <dgm:cxn modelId="{CCA9AADE-5621-2F40-9E7D-A5784E5AE7F2}" type="presOf" srcId="{CF88C989-58B2-4EB0-B781-4CE8C0931A99}" destId="{41805F50-6F2A-402D-ABED-F22BF46AAD4B}" srcOrd="0" destOrd="0" presId="urn:microsoft.com/office/officeart/2005/8/layout/vList3"/>
    <dgm:cxn modelId="{CAAD28EA-60D0-4AF9-BEED-D7E102C483D6}" srcId="{3302BAEF-6318-4539-BA3A-A77DB0C673B1}" destId="{BE291619-C989-46BA-BCF2-0F5CC8FE19A3}" srcOrd="1" destOrd="0" parTransId="{7DF51CE9-DCE2-4BC3-AB28-5F6273812D1C}" sibTransId="{0632B20B-0226-4E81-B0B3-275F5C1B05B6}"/>
    <dgm:cxn modelId="{EABD7DEB-7383-FE40-8D8D-3BBB255E9F78}" type="presParOf" srcId="{36EB5A16-44D0-4FC5-98F5-03F45195EE98}" destId="{618BEC32-803B-4DEA-A9BA-E45D4D560703}" srcOrd="0" destOrd="0" presId="urn:microsoft.com/office/officeart/2005/8/layout/vList3"/>
    <dgm:cxn modelId="{8E6DC50D-CD6A-9B49-AD40-E49C5AAB9422}" type="presParOf" srcId="{618BEC32-803B-4DEA-A9BA-E45D4D560703}" destId="{9E1FAAE9-4FB1-461D-8321-711209155189}" srcOrd="0" destOrd="0" presId="urn:microsoft.com/office/officeart/2005/8/layout/vList3"/>
    <dgm:cxn modelId="{9E09C866-E46B-A94A-A8D8-994A0558DAF6}" type="presParOf" srcId="{618BEC32-803B-4DEA-A9BA-E45D4D560703}" destId="{47CBBDF4-2ECD-4D3D-96B5-517FD3EA7129}" srcOrd="1" destOrd="0" presId="urn:microsoft.com/office/officeart/2005/8/layout/vList3"/>
    <dgm:cxn modelId="{238E89B6-CDA5-2742-92B8-CA7DFAC11A18}" type="presParOf" srcId="{36EB5A16-44D0-4FC5-98F5-03F45195EE98}" destId="{A85FEC7C-863D-4BC3-AAE6-ECE83D98CA93}" srcOrd="1" destOrd="0" presId="urn:microsoft.com/office/officeart/2005/8/layout/vList3"/>
    <dgm:cxn modelId="{B6784876-E43B-314F-91D2-53F9652985DD}" type="presParOf" srcId="{36EB5A16-44D0-4FC5-98F5-03F45195EE98}" destId="{F3B51926-1B13-45CE-9D3F-DE0B3B15CE83}" srcOrd="2" destOrd="0" presId="urn:microsoft.com/office/officeart/2005/8/layout/vList3"/>
    <dgm:cxn modelId="{4D0CB5F7-863F-DD47-B338-6AE2F7330F19}" type="presParOf" srcId="{F3B51926-1B13-45CE-9D3F-DE0B3B15CE83}" destId="{CE0B9B77-DF8B-472B-9EB5-B884623F9B1E}" srcOrd="0" destOrd="0" presId="urn:microsoft.com/office/officeart/2005/8/layout/vList3"/>
    <dgm:cxn modelId="{4AAF9F0F-1AB4-C44B-83F3-94B0E43E7C56}" type="presParOf" srcId="{F3B51926-1B13-45CE-9D3F-DE0B3B15CE83}" destId="{DE31D5DA-0BA9-464C-8F78-5171B1AD8C88}" srcOrd="1" destOrd="0" presId="urn:microsoft.com/office/officeart/2005/8/layout/vList3"/>
    <dgm:cxn modelId="{E967CA6C-7AC1-E44C-AEDB-44C4DF3412F9}" type="presParOf" srcId="{36EB5A16-44D0-4FC5-98F5-03F45195EE98}" destId="{6694E2DE-DEA0-44E8-A6BB-ABA069AB6646}" srcOrd="3" destOrd="0" presId="urn:microsoft.com/office/officeart/2005/8/layout/vList3"/>
    <dgm:cxn modelId="{F55179A9-D7B2-A043-8BD4-A8C50330FAF0}" type="presParOf" srcId="{36EB5A16-44D0-4FC5-98F5-03F45195EE98}" destId="{E8523EC1-748A-49B9-B49A-55CCE679DCB3}" srcOrd="4" destOrd="0" presId="urn:microsoft.com/office/officeart/2005/8/layout/vList3"/>
    <dgm:cxn modelId="{8A182350-5565-7245-934E-6C3860B0E2D1}" type="presParOf" srcId="{E8523EC1-748A-49B9-B49A-55CCE679DCB3}" destId="{F59CEF89-74DB-44E1-BE74-D4937EDA17F7}" srcOrd="0" destOrd="0" presId="urn:microsoft.com/office/officeart/2005/8/layout/vList3"/>
    <dgm:cxn modelId="{B797F7EF-E68C-D74C-B125-1F406877DACB}" type="presParOf" srcId="{E8523EC1-748A-49B9-B49A-55CCE679DCB3}" destId="{F81F00CC-7354-4B5F-9A7B-07E0696E3336}" srcOrd="1" destOrd="0" presId="urn:microsoft.com/office/officeart/2005/8/layout/vList3"/>
    <dgm:cxn modelId="{69D4D510-0F58-5743-BA56-1B9D47B30CC0}" type="presParOf" srcId="{36EB5A16-44D0-4FC5-98F5-03F45195EE98}" destId="{8308FE9B-E69D-4E78-A1BC-4A19E56D2757}" srcOrd="5" destOrd="0" presId="urn:microsoft.com/office/officeart/2005/8/layout/vList3"/>
    <dgm:cxn modelId="{988C9092-772E-BD44-B922-BE6191D08E5F}" type="presParOf" srcId="{36EB5A16-44D0-4FC5-98F5-03F45195EE98}" destId="{7C18E161-B57E-46C6-A920-2C7ABD04F890}" srcOrd="6" destOrd="0" presId="urn:microsoft.com/office/officeart/2005/8/layout/vList3"/>
    <dgm:cxn modelId="{88215027-5DF5-EC42-9226-C895734201D2}" type="presParOf" srcId="{7C18E161-B57E-46C6-A920-2C7ABD04F890}" destId="{698024AA-9278-43CE-9ABD-4716BA6FBE8B}" srcOrd="0" destOrd="0" presId="urn:microsoft.com/office/officeart/2005/8/layout/vList3"/>
    <dgm:cxn modelId="{B6588555-FEC6-0D4D-8A04-7169DF7AABA6}" type="presParOf" srcId="{7C18E161-B57E-46C6-A920-2C7ABD04F890}" destId="{606F4FD7-1B07-4EDC-BE65-5C6573B1B4C8}" srcOrd="1" destOrd="0" presId="urn:microsoft.com/office/officeart/2005/8/layout/vList3"/>
    <dgm:cxn modelId="{36BBE715-C388-264B-91D4-6E022AD931B1}" type="presParOf" srcId="{36EB5A16-44D0-4FC5-98F5-03F45195EE98}" destId="{2A8D1FB0-445A-4F01-A8D3-E52CEEBD354E}" srcOrd="7" destOrd="0" presId="urn:microsoft.com/office/officeart/2005/8/layout/vList3"/>
    <dgm:cxn modelId="{B5270CB1-561F-414D-9637-A4EB9F4B7DC6}" type="presParOf" srcId="{36EB5A16-44D0-4FC5-98F5-03F45195EE98}" destId="{DDD60ED8-95BF-435A-B56B-1E7541F1A7E4}" srcOrd="8" destOrd="0" presId="urn:microsoft.com/office/officeart/2005/8/layout/vList3"/>
    <dgm:cxn modelId="{E5299E8B-C8EE-A04C-933B-07C0EF54D907}" type="presParOf" srcId="{DDD60ED8-95BF-435A-B56B-1E7541F1A7E4}" destId="{68222B25-5C25-4D9B-A1C8-3A2821CA2CE5}" srcOrd="0" destOrd="0" presId="urn:microsoft.com/office/officeart/2005/8/layout/vList3"/>
    <dgm:cxn modelId="{5575D01B-1243-504F-A0A4-5C8BA3E58B50}" type="presParOf" srcId="{DDD60ED8-95BF-435A-B56B-1E7541F1A7E4}" destId="{CDFCE684-AD06-4EC9-A5C2-0DF95D1C87EA}" srcOrd="1" destOrd="0" presId="urn:microsoft.com/office/officeart/2005/8/layout/vList3"/>
    <dgm:cxn modelId="{E1CA28BF-DAD6-0249-9584-EEAA5180D8BA}" type="presParOf" srcId="{36EB5A16-44D0-4FC5-98F5-03F45195EE98}" destId="{7F648B07-F111-4B96-91E8-10268F17C91A}" srcOrd="9" destOrd="0" presId="urn:microsoft.com/office/officeart/2005/8/layout/vList3"/>
    <dgm:cxn modelId="{07A469C2-1E00-3142-B84B-4499E48C68E9}" type="presParOf" srcId="{36EB5A16-44D0-4FC5-98F5-03F45195EE98}" destId="{0F3516E4-E985-4493-9EC7-3E3FF4D4B910}" srcOrd="10" destOrd="0" presId="urn:microsoft.com/office/officeart/2005/8/layout/vList3"/>
    <dgm:cxn modelId="{EACB9C76-4D30-B44B-B9C1-D407CE26A136}" type="presParOf" srcId="{0F3516E4-E985-4493-9EC7-3E3FF4D4B910}" destId="{6F9AEDE0-C42D-4AF4-94E0-96388184DFF4}" srcOrd="0" destOrd="0" presId="urn:microsoft.com/office/officeart/2005/8/layout/vList3"/>
    <dgm:cxn modelId="{8E10FFF4-3C5D-EF4B-937F-79679B101413}" type="presParOf" srcId="{0F3516E4-E985-4493-9EC7-3E3FF4D4B910}" destId="{41805F50-6F2A-402D-ABED-F22BF46AAD4B}"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65AFAC-3279-1B4F-8FD1-3D767306279F}">
      <dsp:nvSpPr>
        <dsp:cNvPr id="0" name=""/>
        <dsp:cNvSpPr/>
      </dsp:nvSpPr>
      <dsp:spPr>
        <a:xfrm rot="5400000">
          <a:off x="-96838" y="98491"/>
          <a:ext cx="645589" cy="451912"/>
        </a:xfrm>
        <a:prstGeom prst="chevron">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1</a:t>
          </a:r>
        </a:p>
      </dsp:txBody>
      <dsp:txXfrm rot="-5400000">
        <a:off x="1" y="227608"/>
        <a:ext cx="451912" cy="193677"/>
      </dsp:txXfrm>
    </dsp:sp>
    <dsp:sp modelId="{4EBE0188-9563-6846-A934-97189A9539D8}">
      <dsp:nvSpPr>
        <dsp:cNvPr id="0" name=""/>
        <dsp:cNvSpPr/>
      </dsp:nvSpPr>
      <dsp:spPr>
        <a:xfrm rot="5400000">
          <a:off x="1557321" y="-1103755"/>
          <a:ext cx="419633" cy="2630451"/>
        </a:xfrm>
        <a:prstGeom prst="round2SameRect">
          <a:avLst/>
        </a:prstGeom>
        <a:solidFill>
          <a:schemeClr val="lt1">
            <a:alpha val="90000"/>
            <a:hueOff val="0"/>
            <a:satOff val="0"/>
            <a:lumOff val="0"/>
            <a:alphaOff val="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solidFill>
                <a:srgbClr val="19354D"/>
              </a:solidFill>
            </a:rPr>
            <a:t>Slide Title</a:t>
          </a:r>
        </a:p>
      </dsp:txBody>
      <dsp:txXfrm rot="-5400000">
        <a:off x="451913" y="22138"/>
        <a:ext cx="2609966" cy="378663"/>
      </dsp:txXfrm>
    </dsp:sp>
    <dsp:sp modelId="{A62F56BC-D8B5-6942-82CC-34676D419596}">
      <dsp:nvSpPr>
        <dsp:cNvPr id="0" name=""/>
        <dsp:cNvSpPr/>
      </dsp:nvSpPr>
      <dsp:spPr>
        <a:xfrm rot="5400000">
          <a:off x="-96838" y="608508"/>
          <a:ext cx="645589" cy="451912"/>
        </a:xfrm>
        <a:prstGeom prst="chevron">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w="6350" cap="flat" cmpd="sng" algn="ctr">
          <a:solidFill>
            <a:schemeClr val="accent1">
              <a:alpha val="90000"/>
              <a:hueOff val="0"/>
              <a:satOff val="0"/>
              <a:lumOff val="0"/>
              <a:alphaOff val="-2000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2</a:t>
          </a:r>
        </a:p>
      </dsp:txBody>
      <dsp:txXfrm rot="-5400000">
        <a:off x="1" y="737625"/>
        <a:ext cx="451912" cy="193677"/>
      </dsp:txXfrm>
    </dsp:sp>
    <dsp:sp modelId="{5F2D23CC-95FF-8E44-B542-6F2A4646D751}">
      <dsp:nvSpPr>
        <dsp:cNvPr id="0" name=""/>
        <dsp:cNvSpPr/>
      </dsp:nvSpPr>
      <dsp:spPr>
        <a:xfrm rot="5400000">
          <a:off x="1557321" y="-593739"/>
          <a:ext cx="419633" cy="2630451"/>
        </a:xfrm>
        <a:prstGeom prst="round2SameRect">
          <a:avLst/>
        </a:prstGeom>
        <a:solidFill>
          <a:schemeClr val="lt1">
            <a:alpha val="90000"/>
            <a:hueOff val="0"/>
            <a:satOff val="0"/>
            <a:lumOff val="0"/>
            <a:alphaOff val="0"/>
          </a:schemeClr>
        </a:solidFill>
        <a:ln w="6350" cap="flat" cmpd="sng" algn="ctr">
          <a:solidFill>
            <a:schemeClr val="accent1">
              <a:alpha val="90000"/>
              <a:hueOff val="0"/>
              <a:satOff val="0"/>
              <a:lumOff val="0"/>
              <a:alphaOff val="-2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solidFill>
                <a:srgbClr val="19354D"/>
              </a:solidFill>
            </a:rPr>
            <a:t>Slide Title</a:t>
          </a:r>
        </a:p>
      </dsp:txBody>
      <dsp:txXfrm rot="-5400000">
        <a:off x="451913" y="532154"/>
        <a:ext cx="2609966" cy="378663"/>
      </dsp:txXfrm>
    </dsp:sp>
    <dsp:sp modelId="{3DC96EF4-BD4E-294C-8985-3053FCEE5B5A}">
      <dsp:nvSpPr>
        <dsp:cNvPr id="0" name=""/>
        <dsp:cNvSpPr/>
      </dsp:nvSpPr>
      <dsp:spPr>
        <a:xfrm rot="5400000">
          <a:off x="-96838" y="1118524"/>
          <a:ext cx="645589" cy="451912"/>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w="6350" cap="flat" cmpd="sng" algn="ctr">
          <a:solidFill>
            <a:schemeClr val="accent1">
              <a:alpha val="90000"/>
              <a:hueOff val="0"/>
              <a:satOff val="0"/>
              <a:lumOff val="0"/>
              <a:alphaOff val="-4000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3</a:t>
          </a:r>
        </a:p>
      </dsp:txBody>
      <dsp:txXfrm rot="-5400000">
        <a:off x="1" y="1247641"/>
        <a:ext cx="451912" cy="193677"/>
      </dsp:txXfrm>
    </dsp:sp>
    <dsp:sp modelId="{89505891-F738-6B47-8FFB-4D406888E7C7}">
      <dsp:nvSpPr>
        <dsp:cNvPr id="0" name=""/>
        <dsp:cNvSpPr/>
      </dsp:nvSpPr>
      <dsp:spPr>
        <a:xfrm rot="5400000">
          <a:off x="1557321" y="-83723"/>
          <a:ext cx="419633" cy="2630451"/>
        </a:xfrm>
        <a:prstGeom prst="round2SameRect">
          <a:avLst/>
        </a:prstGeom>
        <a:solidFill>
          <a:schemeClr val="lt1">
            <a:alpha val="90000"/>
            <a:hueOff val="0"/>
            <a:satOff val="0"/>
            <a:lumOff val="0"/>
            <a:alphaOff val="0"/>
          </a:schemeClr>
        </a:solidFill>
        <a:ln w="6350" cap="flat" cmpd="sng" algn="ctr">
          <a:solidFill>
            <a:schemeClr val="accent1">
              <a:alpha val="90000"/>
              <a:hueOff val="0"/>
              <a:satOff val="0"/>
              <a:lumOff val="0"/>
              <a:alphaOff val="-4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solidFill>
                <a:srgbClr val="19354D"/>
              </a:solidFill>
            </a:rPr>
            <a:t>Slide Title</a:t>
          </a:r>
        </a:p>
      </dsp:txBody>
      <dsp:txXfrm rot="-5400000">
        <a:off x="451913" y="1042170"/>
        <a:ext cx="2609966" cy="3786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BBDF4-2ECD-4D3D-96B5-517FD3EA7129}">
      <dsp:nvSpPr>
        <dsp:cNvPr id="0" name=""/>
        <dsp:cNvSpPr/>
      </dsp:nvSpPr>
      <dsp:spPr>
        <a:xfrm rot="10800000">
          <a:off x="806194" y="625"/>
          <a:ext cx="2787015" cy="416808"/>
        </a:xfrm>
        <a:prstGeom prst="homePlate">
          <a:avLst/>
        </a:prstGeom>
        <a:solidFill>
          <a:srgbClr val="00649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3801"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Engineer</a:t>
          </a:r>
        </a:p>
      </dsp:txBody>
      <dsp:txXfrm rot="10800000">
        <a:off x="910396" y="625"/>
        <a:ext cx="2682813" cy="416808"/>
      </dsp:txXfrm>
    </dsp:sp>
    <dsp:sp modelId="{9E1FAAE9-4FB1-461D-8321-711209155189}">
      <dsp:nvSpPr>
        <dsp:cNvPr id="0" name=""/>
        <dsp:cNvSpPr/>
      </dsp:nvSpPr>
      <dsp:spPr>
        <a:xfrm>
          <a:off x="597790" y="625"/>
          <a:ext cx="416808" cy="41680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E31D5DA-0BA9-464C-8F78-5171B1AD8C88}">
      <dsp:nvSpPr>
        <dsp:cNvPr id="0" name=""/>
        <dsp:cNvSpPr/>
      </dsp:nvSpPr>
      <dsp:spPr>
        <a:xfrm rot="10800000">
          <a:off x="806194" y="541853"/>
          <a:ext cx="2787015" cy="416808"/>
        </a:xfrm>
        <a:prstGeom prst="homePlate">
          <a:avLst/>
        </a:prstGeom>
        <a:solidFill>
          <a:srgbClr val="00649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3801"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Scientist</a:t>
          </a:r>
        </a:p>
      </dsp:txBody>
      <dsp:txXfrm rot="10800000">
        <a:off x="910396" y="541853"/>
        <a:ext cx="2682813" cy="416808"/>
      </dsp:txXfrm>
    </dsp:sp>
    <dsp:sp modelId="{CE0B9B77-DF8B-472B-9EB5-B884623F9B1E}">
      <dsp:nvSpPr>
        <dsp:cNvPr id="0" name=""/>
        <dsp:cNvSpPr/>
      </dsp:nvSpPr>
      <dsp:spPr>
        <a:xfrm>
          <a:off x="597790" y="541853"/>
          <a:ext cx="416808" cy="416808"/>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50000" r="-5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81F00CC-7354-4B5F-9A7B-07E0696E3336}">
      <dsp:nvSpPr>
        <dsp:cNvPr id="0" name=""/>
        <dsp:cNvSpPr/>
      </dsp:nvSpPr>
      <dsp:spPr>
        <a:xfrm rot="10800000">
          <a:off x="806194" y="1083081"/>
          <a:ext cx="2787015" cy="416808"/>
        </a:xfrm>
        <a:prstGeom prst="homePlate">
          <a:avLst/>
        </a:prstGeom>
        <a:solidFill>
          <a:srgbClr val="00649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3801"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kern="1200" dirty="0"/>
            <a:t>Quantitative Analyst</a:t>
          </a:r>
        </a:p>
      </dsp:txBody>
      <dsp:txXfrm rot="10800000">
        <a:off x="910396" y="1083081"/>
        <a:ext cx="2682813" cy="416808"/>
      </dsp:txXfrm>
    </dsp:sp>
    <dsp:sp modelId="{F59CEF89-74DB-44E1-BE74-D4937EDA17F7}">
      <dsp:nvSpPr>
        <dsp:cNvPr id="0" name=""/>
        <dsp:cNvSpPr/>
      </dsp:nvSpPr>
      <dsp:spPr>
        <a:xfrm>
          <a:off x="597790" y="1083081"/>
          <a:ext cx="416808" cy="416808"/>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0000" r="-2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06F4FD7-1B07-4EDC-BE65-5C6573B1B4C8}">
      <dsp:nvSpPr>
        <dsp:cNvPr id="0" name=""/>
        <dsp:cNvSpPr/>
      </dsp:nvSpPr>
      <dsp:spPr>
        <a:xfrm rot="10800000">
          <a:off x="806194" y="1624310"/>
          <a:ext cx="2787015" cy="416808"/>
        </a:xfrm>
        <a:prstGeom prst="homePlate">
          <a:avLst/>
        </a:prstGeom>
        <a:solidFill>
          <a:srgbClr val="00649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3801"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Analyst</a:t>
          </a:r>
        </a:p>
      </dsp:txBody>
      <dsp:txXfrm rot="10800000">
        <a:off x="910396" y="1624310"/>
        <a:ext cx="2682813" cy="416808"/>
      </dsp:txXfrm>
    </dsp:sp>
    <dsp:sp modelId="{698024AA-9278-43CE-9ABD-4716BA6FBE8B}">
      <dsp:nvSpPr>
        <dsp:cNvPr id="0" name=""/>
        <dsp:cNvSpPr/>
      </dsp:nvSpPr>
      <dsp:spPr>
        <a:xfrm>
          <a:off x="597790" y="1624310"/>
          <a:ext cx="416808" cy="416808"/>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2000" r="-2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DFCE684-AD06-4EC9-A5C2-0DF95D1C87EA}">
      <dsp:nvSpPr>
        <dsp:cNvPr id="0" name=""/>
        <dsp:cNvSpPr/>
      </dsp:nvSpPr>
      <dsp:spPr>
        <a:xfrm rot="10800000">
          <a:off x="806194" y="2165538"/>
          <a:ext cx="2787015" cy="416808"/>
        </a:xfrm>
        <a:prstGeom prst="homePlate">
          <a:avLst/>
        </a:prstGeom>
        <a:solidFill>
          <a:srgbClr val="00649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3801"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kern="1200" dirty="0"/>
            <a:t>Front-end Developer</a:t>
          </a:r>
        </a:p>
      </dsp:txBody>
      <dsp:txXfrm rot="10800000">
        <a:off x="910396" y="2165538"/>
        <a:ext cx="2682813" cy="416808"/>
      </dsp:txXfrm>
    </dsp:sp>
    <dsp:sp modelId="{68222B25-5C25-4D9B-A1C8-3A2821CA2CE5}">
      <dsp:nvSpPr>
        <dsp:cNvPr id="0" name=""/>
        <dsp:cNvSpPr/>
      </dsp:nvSpPr>
      <dsp:spPr>
        <a:xfrm>
          <a:off x="597790" y="2165538"/>
          <a:ext cx="416808" cy="416808"/>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44000" r="-44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1805F50-6F2A-402D-ABED-F22BF46AAD4B}">
      <dsp:nvSpPr>
        <dsp:cNvPr id="0" name=""/>
        <dsp:cNvSpPr/>
      </dsp:nvSpPr>
      <dsp:spPr>
        <a:xfrm rot="10800000">
          <a:off x="806194" y="2706766"/>
          <a:ext cx="2787015" cy="416808"/>
        </a:xfrm>
        <a:prstGeom prst="homePlate">
          <a:avLst/>
        </a:prstGeom>
        <a:solidFill>
          <a:srgbClr val="00649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3801"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kern="1200" dirty="0"/>
            <a:t>Business Expert</a:t>
          </a:r>
        </a:p>
      </dsp:txBody>
      <dsp:txXfrm rot="10800000">
        <a:off x="910396" y="2706766"/>
        <a:ext cx="2682813" cy="416808"/>
      </dsp:txXfrm>
    </dsp:sp>
    <dsp:sp modelId="{6F9AEDE0-C42D-4AF4-94E0-96388184DFF4}">
      <dsp:nvSpPr>
        <dsp:cNvPr id="0" name=""/>
        <dsp:cNvSpPr/>
      </dsp:nvSpPr>
      <dsp:spPr>
        <a:xfrm>
          <a:off x="597790" y="2706766"/>
          <a:ext cx="416808" cy="416808"/>
        </a:xfrm>
        <a:prstGeom prst="ellipse">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3161506" y="8915400"/>
            <a:ext cx="534987" cy="228600"/>
          </a:xfrm>
          <a:prstGeom prst="rect">
            <a:avLst/>
          </a:prstGeom>
        </p:spPr>
        <p:txBody>
          <a:bodyPr vert="horz" lIns="91440" tIns="45720" rIns="91440" bIns="45720" rtlCol="0" anchor="b"/>
          <a:lstStyle>
            <a:lvl1pPr algn="r">
              <a:defRPr sz="1200"/>
            </a:lvl1pPr>
          </a:lstStyle>
          <a:p>
            <a:pPr algn="ctr"/>
            <a:fld id="{F7B6D393-E4E3-D143-A14E-086EC3E10D5C}" type="slidenum">
              <a:rPr lang="en-US" sz="800" smtClean="0">
                <a:latin typeface="Verdana"/>
              </a:rPr>
              <a:pPr algn="ctr"/>
              <a:t>‹#›</a:t>
            </a:fld>
            <a:endParaRPr lang="en-US" sz="800" dirty="0">
              <a:latin typeface="Verdana"/>
            </a:endParaRPr>
          </a:p>
        </p:txBody>
      </p:sp>
      <p:sp>
        <p:nvSpPr>
          <p:cNvPr id="4" name="Title 1"/>
          <p:cNvSpPr txBox="1">
            <a:spLocks/>
          </p:cNvSpPr>
          <p:nvPr/>
        </p:nvSpPr>
        <p:spPr bwMode="gray">
          <a:xfrm>
            <a:off x="457199" y="228600"/>
            <a:ext cx="5943601" cy="460375"/>
          </a:xfrm>
          <a:prstGeom prst="rect">
            <a:avLst/>
          </a:prstGeom>
          <a:noFill/>
        </p:spPr>
        <p:txBody>
          <a:bodyPr lIns="0" tIns="0" rIns="0" bIns="0" anchor="t" anchorCtr="0"/>
          <a:lstStyle>
            <a:lvl1pPr algn="ctr" defTabSz="457200" rtl="0" eaLnBrk="1" latinLnBrk="0" hangingPunct="1">
              <a:spcBef>
                <a:spcPct val="0"/>
              </a:spcBef>
              <a:buNone/>
              <a:defRPr lang="en-US" sz="3200" kern="1200" dirty="0">
                <a:ln>
                  <a:noFill/>
                </a:ln>
                <a:solidFill>
                  <a:schemeClr val="bg1">
                    <a:lumMod val="65000"/>
                  </a:schemeClr>
                </a:solidFill>
                <a:latin typeface="Verdana" pitchFamily="34" charset="0"/>
                <a:ea typeface="+mj-ea"/>
                <a:cs typeface="+mj-cs"/>
              </a:defRPr>
            </a:lvl1pPr>
          </a:lstStyle>
          <a:p>
            <a:pPr algn="ctr">
              <a:lnSpc>
                <a:spcPct val="90000"/>
              </a:lnSpc>
            </a:pPr>
            <a:r>
              <a:rPr lang="en-US" sz="1400" dirty="0">
                <a:solidFill>
                  <a:srgbClr val="000000"/>
                </a:solidFill>
              </a:rPr>
              <a:t>TITLE</a:t>
            </a:r>
          </a:p>
        </p:txBody>
      </p:sp>
    </p:spTree>
    <p:extLst>
      <p:ext uri="{BB962C8B-B14F-4D97-AF65-F5344CB8AC3E}">
        <p14:creationId xmlns:p14="http://schemas.microsoft.com/office/powerpoint/2010/main" val="115743579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57200" y="457200"/>
            <a:ext cx="5943600" cy="334327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457200" y="3962400"/>
            <a:ext cx="5943600" cy="48006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p:nvSpPr>
        <p:spPr>
          <a:xfrm>
            <a:off x="6420403" y="8915400"/>
            <a:ext cx="360997" cy="215444"/>
          </a:xfrm>
          <a:prstGeom prst="rect">
            <a:avLst/>
          </a:prstGeom>
          <a:solidFill>
            <a:schemeClr val="bg1"/>
          </a:solidFill>
        </p:spPr>
        <p:txBody>
          <a:bodyPr wrap="none" lIns="91440" tIns="45720" rIns="91440" bIns="45720"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fld id="{BC3221F6-DF1F-4F4D-A457-D497032B3BDC}" type="slidenum">
              <a:rPr lang="en-US" sz="800" smtClean="0"/>
              <a:pPr marL="0" marR="0" indent="0" algn="ctr" defTabSz="457200" rtl="0" eaLnBrk="1" fontAlgn="auto" latinLnBrk="0" hangingPunct="1">
                <a:lnSpc>
                  <a:spcPct val="100000"/>
                </a:lnSpc>
                <a:spcBef>
                  <a:spcPts val="0"/>
                </a:spcBef>
                <a:spcAft>
                  <a:spcPts val="0"/>
                </a:spcAft>
                <a:buClrTx/>
                <a:buSzTx/>
                <a:buFontTx/>
                <a:buNone/>
                <a:tabLst/>
                <a:defRPr/>
              </a:pPr>
              <a:t>‹#›</a:t>
            </a:fld>
            <a:endParaRPr lang="en-US" sz="800" dirty="0"/>
          </a:p>
        </p:txBody>
      </p:sp>
      <p:sp>
        <p:nvSpPr>
          <p:cNvPr id="2" name="Rectangle 1"/>
          <p:cNvSpPr/>
          <p:nvPr/>
        </p:nvSpPr>
        <p:spPr>
          <a:xfrm>
            <a:off x="14285" y="8949827"/>
            <a:ext cx="6615115" cy="338554"/>
          </a:xfrm>
          <a:prstGeom prst="rect">
            <a:avLst/>
          </a:prstGeom>
        </p:spPr>
        <p:txBody>
          <a:bodyPr wrap="square">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dirty="0">
                <a:solidFill>
                  <a:schemeClr val="tx1"/>
                </a:solidFill>
                <a:effectLst/>
                <a:latin typeface="Arial" charset="0"/>
                <a:ea typeface="Arial" charset="0"/>
                <a:cs typeface="Arial" charset="0"/>
              </a:rPr>
              <a:t>© 2017 IBM Corporation                           — IBM Internal and IBM Partner Use Only —</a:t>
            </a:r>
            <a:r>
              <a:rPr lang="en-US" sz="800" kern="1200" baseline="0" dirty="0">
                <a:solidFill>
                  <a:schemeClr val="tx1"/>
                </a:solidFill>
                <a:effectLst/>
                <a:latin typeface="Arial" charset="0"/>
                <a:ea typeface="Arial" charset="0"/>
                <a:cs typeface="Arial" charset="0"/>
              </a:rPr>
              <a:t>                       </a:t>
            </a:r>
            <a:r>
              <a:rPr lang="en-US" sz="800" dirty="0">
                <a:latin typeface="Arial" charset="0"/>
                <a:ea typeface="Arial" charset="0"/>
                <a:cs typeface="Arial" charset="0"/>
              </a:rPr>
              <a:t>Data Science &amp; Machine Learning 101</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effectLst/>
                <a:latin typeface="Arial" charset="0"/>
                <a:ea typeface="Arial" charset="0"/>
                <a:cs typeface="Arial" charset="0"/>
              </a:rPr>
              <a:t> </a:t>
            </a:r>
            <a:endParaRPr lang="en-US" sz="800" dirty="0">
              <a:solidFill>
                <a:schemeClr val="bg2"/>
              </a:solidFill>
              <a:latin typeface="Arial" charset="0"/>
              <a:ea typeface="Arial" charset="0"/>
              <a:cs typeface="Arial" charset="0"/>
            </a:endParaRPr>
          </a:p>
        </p:txBody>
      </p:sp>
    </p:spTree>
    <p:extLst>
      <p:ext uri="{BB962C8B-B14F-4D97-AF65-F5344CB8AC3E}">
        <p14:creationId xmlns:p14="http://schemas.microsoft.com/office/powerpoint/2010/main" val="1816467040"/>
      </p:ext>
    </p:extLst>
  </p:cSld>
  <p:clrMap bg1="lt1" tx1="dk1" bg2="lt2" tx2="dk2" accent1="accent1" accent2="accent2" accent3="accent3" accent4="accent4" accent5="accent5" accent6="accent6" hlink="hlink" folHlink="folHlink"/>
  <p:hf hdr="0" dt="0"/>
  <p:notesStyle>
    <a:lvl1pPr marL="0" algn="l" defTabSz="457200" rtl="0" eaLnBrk="1" latinLnBrk="0" hangingPunct="1">
      <a:spcBef>
        <a:spcPts val="1200"/>
      </a:spcBef>
      <a:defRPr sz="1200" kern="1200">
        <a:solidFill>
          <a:schemeClr val="tx1"/>
        </a:solidFill>
        <a:latin typeface="Arial" charset="0"/>
        <a:ea typeface="Arial" charset="0"/>
        <a:cs typeface="Arial" charset="0"/>
      </a:defRPr>
    </a:lvl1pPr>
    <a:lvl2pPr marL="344488" indent="-117475" algn="l" defTabSz="457200" rtl="0" eaLnBrk="1" latinLnBrk="0" hangingPunct="1">
      <a:spcBef>
        <a:spcPts val="600"/>
      </a:spcBef>
      <a:buFont typeface="Arial"/>
      <a:buChar char="•"/>
      <a:defRPr sz="1200" kern="1200">
        <a:solidFill>
          <a:schemeClr val="tx1"/>
        </a:solidFill>
        <a:latin typeface="Arial" charset="0"/>
        <a:ea typeface="Arial" charset="0"/>
        <a:cs typeface="Arial" charset="0"/>
      </a:defRPr>
    </a:lvl2pPr>
    <a:lvl3pPr marL="628650" indent="-174625" algn="l" defTabSz="457200" rtl="0" eaLnBrk="1" latinLnBrk="0" hangingPunct="1">
      <a:spcBef>
        <a:spcPts val="600"/>
      </a:spcBef>
      <a:buFont typeface="Lucida Grande"/>
      <a:buChar char="–"/>
      <a:tabLst/>
      <a:defRPr sz="1200" kern="1200">
        <a:solidFill>
          <a:schemeClr val="tx1"/>
        </a:solidFill>
        <a:latin typeface="Arial" charset="0"/>
        <a:ea typeface="Arial" charset="0"/>
        <a:cs typeface="Arial" charset="0"/>
      </a:defRPr>
    </a:lvl3pPr>
    <a:lvl4pPr marL="973138" indent="-174625" algn="l" defTabSz="457200" rtl="0" eaLnBrk="1" latinLnBrk="0" hangingPunct="1">
      <a:spcBef>
        <a:spcPts val="600"/>
      </a:spcBef>
      <a:buFont typeface="Wingdings" charset="2"/>
      <a:buChar char="§"/>
      <a:defRPr sz="1200" kern="1200">
        <a:solidFill>
          <a:schemeClr val="tx1"/>
        </a:solidFill>
        <a:latin typeface="Arial" charset="0"/>
        <a:ea typeface="Arial" charset="0"/>
        <a:cs typeface="Arial" charset="0"/>
      </a:defRPr>
    </a:lvl4pPr>
    <a:lvl5pPr marL="1258888" indent="-117475" algn="l" defTabSz="457200" rtl="0" eaLnBrk="1" latinLnBrk="0" hangingPunct="1">
      <a:spcBef>
        <a:spcPts val="600"/>
      </a:spcBef>
      <a:buFont typeface="Lucida Grande"/>
      <a:buChar char="–"/>
      <a:defRPr sz="1200" kern="1200">
        <a:solidFill>
          <a:schemeClr val="tx1"/>
        </a:solidFill>
        <a:latin typeface="Arial" charset="0"/>
        <a:ea typeface="Arial" charset="0"/>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457200" y="3962400"/>
            <a:ext cx="5943600" cy="1371600"/>
          </a:xfrm>
        </p:spPr>
        <p:txBody>
          <a:bodyPr/>
          <a:lstStyle/>
          <a:p>
            <a:endParaRPr lang="en-US" sz="600" dirty="0">
              <a:latin typeface="Calibri" panose="020F0502020204030204" pitchFamily="34" charset="0"/>
            </a:endParaRPr>
          </a:p>
        </p:txBody>
      </p:sp>
      <p:sp>
        <p:nvSpPr>
          <p:cNvPr id="7" name="Slide Image Placeholder 6"/>
          <p:cNvSpPr>
            <a:spLocks noGrp="1" noRot="1" noChangeAspect="1"/>
          </p:cNvSpPr>
          <p:nvPr>
            <p:ph type="sldImg"/>
          </p:nvPr>
        </p:nvSpPr>
        <p:spPr>
          <a:xfrm>
            <a:off x="457200" y="457200"/>
            <a:ext cx="5943600" cy="3343275"/>
          </a:xfrm>
        </p:spPr>
      </p:sp>
    </p:spTree>
    <p:extLst>
      <p:ext uri="{BB962C8B-B14F-4D97-AF65-F5344CB8AC3E}">
        <p14:creationId xmlns:p14="http://schemas.microsoft.com/office/powerpoint/2010/main" val="36936966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5953125" cy="3349625"/>
          </a:xfrm>
        </p:spPr>
      </p:sp>
      <p:sp>
        <p:nvSpPr>
          <p:cNvPr id="3" name="Notes Placeholder 2"/>
          <p:cNvSpPr>
            <a:spLocks noGrp="1"/>
          </p:cNvSpPr>
          <p:nvPr>
            <p:ph type="body" idx="1"/>
          </p:nvPr>
        </p:nvSpPr>
        <p:spPr>
          <a:xfrm>
            <a:off x="482991" y="4038600"/>
            <a:ext cx="5943600" cy="4800600"/>
          </a:xfrm>
        </p:spPr>
        <p:txBody>
          <a:bodyPr/>
          <a:lstStyle/>
          <a:p>
            <a:pPr algn="just"/>
            <a:r>
              <a:rPr lang="en-US" sz="1200" b="0" i="0" u="none" strike="noStrike" kern="1200" baseline="0" dirty="0">
                <a:solidFill>
                  <a:schemeClr val="tx1"/>
                </a:solidFill>
                <a:latin typeface="Arial" charset="0"/>
                <a:ea typeface="Arial" charset="0"/>
                <a:cs typeface="Arial" charset="0"/>
              </a:rPr>
              <a:t>“The graphic shows different types of data structures, with 80-90% of the future data growth coming from non-structured data types (semi, quasi and unstructured). </a:t>
            </a:r>
          </a:p>
          <a:p>
            <a:pPr algn="just"/>
            <a:r>
              <a:rPr lang="en-US" sz="1200" b="0" i="0" u="none" strike="noStrike" kern="1200" baseline="0" dirty="0">
                <a:solidFill>
                  <a:schemeClr val="tx1"/>
                </a:solidFill>
                <a:latin typeface="Arial" charset="0"/>
                <a:ea typeface="Arial" charset="0"/>
                <a:cs typeface="Arial" charset="0"/>
              </a:rPr>
              <a:t>Although the image shows four different, separate types of data, in reality, these can be mixed together at times. For instance, you may have a classic RDBMS storing call logs for a software support call center. In this case, you may have typical structured data such as date/time stamps, machine types, problem type, operating system, which were probably entered by the support desk person from a pull-down menu GUI.</a:t>
            </a:r>
          </a:p>
          <a:p>
            <a:pPr algn="just"/>
            <a:r>
              <a:rPr lang="en-US" sz="1200" b="0" i="0" u="none" strike="noStrike" kern="1200" baseline="0" dirty="0">
                <a:solidFill>
                  <a:schemeClr val="tx1"/>
                </a:solidFill>
                <a:latin typeface="Arial" charset="0"/>
                <a:ea typeface="Arial" charset="0"/>
                <a:cs typeface="Arial" charset="0"/>
              </a:rPr>
              <a:t>In addition, you will likely have unstructured or semi-structured data, such as free form call log information, taken from an email ticket of the problem or an actual phone call description of a technical problem and a solution. The most salient information is often hidden in there. Another possibility would be voice logs or audio transcripts of the actual call that might be associated with the structured data. Until recently, most analysts would </a:t>
            </a:r>
            <a:r>
              <a:rPr lang="en-US" sz="1200" b="1" i="0" u="none" strike="noStrike" kern="1200" baseline="0" dirty="0">
                <a:solidFill>
                  <a:schemeClr val="tx1"/>
                </a:solidFill>
                <a:latin typeface="Arial" charset="0"/>
                <a:ea typeface="Arial" charset="0"/>
                <a:cs typeface="Arial" charset="0"/>
              </a:rPr>
              <a:t>NOT </a:t>
            </a:r>
            <a:r>
              <a:rPr lang="en-US" sz="1200" b="0" i="0" u="none" strike="noStrike" kern="1200" baseline="0" dirty="0">
                <a:solidFill>
                  <a:schemeClr val="tx1"/>
                </a:solidFill>
                <a:latin typeface="Arial" charset="0"/>
                <a:ea typeface="Arial" charset="0"/>
                <a:cs typeface="Arial" charset="0"/>
              </a:rPr>
              <a:t>be able to analyze the most common and highly structured data in this call log history RDBMS, since the mining of the textual information is very labor intensive and could not be easily automated.” </a:t>
            </a:r>
            <a:r>
              <a:rPr lang="en-US" sz="1200" b="0" i="0" u="none" strike="noStrike" kern="1200" baseline="30000" dirty="0">
                <a:solidFill>
                  <a:schemeClr val="tx1"/>
                </a:solidFill>
                <a:latin typeface="Arial" charset="0"/>
                <a:ea typeface="Arial" charset="0"/>
                <a:cs typeface="Arial" charset="0"/>
              </a:rPr>
              <a:t>(1)</a:t>
            </a:r>
            <a:endParaRPr lang="en-US" sz="1200" b="0" i="0" u="none" strike="noStrike" kern="1200" baseline="0" dirty="0">
              <a:solidFill>
                <a:schemeClr val="tx1"/>
              </a:solidFill>
              <a:latin typeface="Arial" charset="0"/>
              <a:ea typeface="Arial" charset="0"/>
              <a:cs typeface="Arial" charset="0"/>
            </a:endParaRPr>
          </a:p>
          <a:p>
            <a:r>
              <a:rPr lang="en-US" sz="1100" b="0" i="0" u="none" strike="noStrike" kern="1200" baseline="0" dirty="0">
                <a:solidFill>
                  <a:schemeClr val="tx1"/>
                </a:solidFill>
                <a:latin typeface="Arial" charset="0"/>
                <a:ea typeface="Arial" charset="0"/>
                <a:cs typeface="Arial" charset="0"/>
              </a:rPr>
              <a:t>[1] Dietrich, D. Heller, B. Yang, B. (2015). Data Science and Big Data Analytics.  Wiley.</a:t>
            </a:r>
            <a:endParaRPr lang="en-US" sz="1100" dirty="0">
              <a:latin typeface="Arial" charset="0"/>
              <a:ea typeface="Arial" charset="0"/>
              <a:cs typeface="Arial" charset="0"/>
            </a:endParaRPr>
          </a:p>
        </p:txBody>
      </p:sp>
    </p:spTree>
    <p:extLst>
      <p:ext uri="{BB962C8B-B14F-4D97-AF65-F5344CB8AC3E}">
        <p14:creationId xmlns:p14="http://schemas.microsoft.com/office/powerpoint/2010/main" val="1200316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a:xfrm>
            <a:off x="457200" y="457200"/>
            <a:ext cx="5943600" cy="3343275"/>
          </a:xfrm>
        </p:spPr>
      </p:sp>
      <p:sp>
        <p:nvSpPr>
          <p:cNvPr id="5" name="Notes Placeholder 4"/>
          <p:cNvSpPr>
            <a:spLocks noGrp="1"/>
          </p:cNvSpPr>
          <p:nvPr>
            <p:ph type="body" idx="1"/>
          </p:nvPr>
        </p:nvSpPr>
        <p:spPr/>
        <p:txBody>
          <a:bodyPr/>
          <a:lstStyle/>
          <a:p>
            <a:endParaRPr lang="en-US" sz="1200" b="0" i="0" kern="1200" dirty="0">
              <a:solidFill>
                <a:schemeClr val="tx1"/>
              </a:solidFill>
              <a:effectLst/>
              <a:latin typeface="Arial" charset="0"/>
              <a:ea typeface="Arial" charset="0"/>
              <a:cs typeface="Arial" charset="0"/>
            </a:endParaRPr>
          </a:p>
          <a:p>
            <a:r>
              <a:rPr lang="en-US" sz="1100" b="0" i="0" kern="1200" dirty="0">
                <a:solidFill>
                  <a:schemeClr val="tx1"/>
                </a:solidFill>
                <a:effectLst/>
                <a:latin typeface="Arial" charset="0"/>
                <a:ea typeface="Arial" charset="0"/>
                <a:cs typeface="Arial" charset="0"/>
              </a:rPr>
              <a:t>[1] https://en.wikipedia.org/wiki/Data_science</a:t>
            </a:r>
          </a:p>
        </p:txBody>
      </p:sp>
    </p:spTree>
    <p:extLst>
      <p:ext uri="{BB962C8B-B14F-4D97-AF65-F5344CB8AC3E}">
        <p14:creationId xmlns:p14="http://schemas.microsoft.com/office/powerpoint/2010/main" val="2065561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a:xfrm>
            <a:off x="457200" y="457200"/>
            <a:ext cx="5943600" cy="3343275"/>
          </a:xfrm>
        </p:spPr>
      </p:sp>
      <p:sp>
        <p:nvSpPr>
          <p:cNvPr id="5" name="Notes Placeholder 4"/>
          <p:cNvSpPr>
            <a:spLocks noGrp="1"/>
          </p:cNvSpPr>
          <p:nvPr>
            <p:ph type="body" idx="1"/>
          </p:nvPr>
        </p:nvSpPr>
        <p:spPr>
          <a:xfrm>
            <a:off x="457200" y="3962400"/>
            <a:ext cx="5943600" cy="4495800"/>
          </a:xfrm>
        </p:spPr>
        <p:txBody>
          <a:bodyPr/>
          <a:lstStyle/>
          <a:p>
            <a:pPr algn="just"/>
            <a:r>
              <a:rPr lang="en-US" sz="1200" dirty="0">
                <a:latin typeface="Arial" charset="0"/>
                <a:ea typeface="Arial" charset="0"/>
                <a:cs typeface="Arial" charset="0"/>
              </a:rPr>
              <a:t>“Harvard Business Review</a:t>
            </a:r>
            <a:r>
              <a:rPr lang="en-US" sz="1200" baseline="0" dirty="0">
                <a:latin typeface="Arial" charset="0"/>
                <a:ea typeface="Arial" charset="0"/>
                <a:cs typeface="Arial" charset="0"/>
              </a:rPr>
              <a:t> called the modern data scientist the “sexiest job of the 21</a:t>
            </a:r>
            <a:r>
              <a:rPr lang="en-US" sz="1200" baseline="30000" dirty="0">
                <a:latin typeface="Arial" charset="0"/>
                <a:ea typeface="Arial" charset="0"/>
                <a:cs typeface="Arial" charset="0"/>
              </a:rPr>
              <a:t>st</a:t>
            </a:r>
            <a:r>
              <a:rPr lang="en-US" sz="1200" baseline="0" dirty="0">
                <a:latin typeface="Arial" charset="0"/>
                <a:ea typeface="Arial" charset="0"/>
                <a:cs typeface="Arial" charset="0"/>
              </a:rPr>
              <a:t> century”. Companies are sitting on mountains of data assets, without the proper skills and tools to translate the data into business value. Enter the modern data scientist. These difficult-to-find individuals have the complete skill set needed to take one of the world’s most mispriced assets – data -- and use it to improve the economics of the firm.</a:t>
            </a:r>
          </a:p>
          <a:p>
            <a:pPr algn="just"/>
            <a:r>
              <a:rPr lang="en-US" sz="1200" dirty="0">
                <a:latin typeface="Arial" charset="0"/>
                <a:ea typeface="Arial" charset="0"/>
                <a:cs typeface="Arial" charset="0"/>
              </a:rPr>
              <a:t>Here we see some of the skills that people</a:t>
            </a:r>
            <a:r>
              <a:rPr lang="en-US" sz="1200" baseline="0" dirty="0">
                <a:latin typeface="Arial" charset="0"/>
                <a:ea typeface="Arial" charset="0"/>
                <a:cs typeface="Arial" charset="0"/>
              </a:rPr>
              <a:t> in the Data Science field bring to the office everyday. The data scientist has a strong background in mathematics and statistics, along with the programming and database expertise needed to build maintainable applications. As data volumes continue to grow, there is also as emphasis on the need for expertise in distributed computing and understanding algorithm computational complexity. And like any good companion, the data scientist is an excellent communicator. They can articulate the stories in the data and how data products can be used to improve business processes. </a:t>
            </a:r>
          </a:p>
          <a:p>
            <a:pPr algn="just"/>
            <a:r>
              <a:rPr lang="en-US" sz="1200" baseline="0" dirty="0">
                <a:latin typeface="Arial" charset="0"/>
                <a:ea typeface="Arial" charset="0"/>
                <a:cs typeface="Arial" charset="0"/>
              </a:rPr>
              <a:t>It’s also interesting to note their education – this likely surprises a number of people that data science isn’t a collection of PhDs – not at all</a:t>
            </a:r>
            <a:endParaRPr lang="en-US" sz="1200" b="0" i="0" u="none" strike="noStrike" kern="1200" baseline="0" dirty="0">
              <a:solidFill>
                <a:schemeClr val="tx1"/>
              </a:solidFill>
              <a:latin typeface="Arial" charset="0"/>
              <a:ea typeface="Arial" charset="0"/>
              <a:cs typeface="Arial" charset="0"/>
            </a:endParaRPr>
          </a:p>
          <a:p>
            <a:pPr algn="just"/>
            <a:r>
              <a:rPr lang="en-US" sz="1200" b="0" i="0" u="none" strike="noStrike" kern="1200" baseline="0" dirty="0">
                <a:solidFill>
                  <a:schemeClr val="tx1"/>
                </a:solidFill>
                <a:latin typeface="Arial" charset="0"/>
                <a:ea typeface="Arial" charset="0"/>
                <a:cs typeface="Arial" charset="0"/>
              </a:rPr>
              <a:t>The term “data science” like “big data,” is not precisely defined but can be described by its principal characteristics and functions</a:t>
            </a:r>
            <a:r>
              <a:rPr lang="en-US" dirty="0"/>
              <a:t>:</a:t>
            </a:r>
            <a:endParaRPr lang="en-US" sz="1200" b="0" i="0" u="none" strike="noStrike" kern="1200" baseline="0" dirty="0">
              <a:solidFill>
                <a:schemeClr val="tx1"/>
              </a:solidFill>
              <a:latin typeface="Arial" charset="0"/>
              <a:ea typeface="Arial" charset="0"/>
              <a:cs typeface="Arial" charset="0"/>
            </a:endParaRPr>
          </a:p>
          <a:p>
            <a:pPr marL="285750" indent="-285750" algn="just">
              <a:spcBef>
                <a:spcPts val="0"/>
              </a:spcBef>
              <a:buFont typeface="Arial" panose="020B0604020202020204" pitchFamily="34" charset="0"/>
              <a:buChar char="•"/>
            </a:pPr>
            <a:r>
              <a:rPr lang="en-US" sz="1200" dirty="0">
                <a:latin typeface="Arial" charset="0"/>
                <a:ea typeface="Arial" charset="0"/>
                <a:cs typeface="Arial" charset="0"/>
              </a:rPr>
              <a:t>Quantitative</a:t>
            </a:r>
          </a:p>
          <a:p>
            <a:pPr marL="742950" lvl="1" indent="-285750" algn="just">
              <a:spcBef>
                <a:spcPts val="0"/>
              </a:spcBef>
              <a:buFont typeface="Courier New" charset="0"/>
              <a:buChar char="o"/>
            </a:pPr>
            <a:r>
              <a:rPr lang="en-US" sz="1200" dirty="0">
                <a:latin typeface="Arial" charset="0"/>
                <a:ea typeface="Arial" charset="0"/>
                <a:cs typeface="Arial" charset="0"/>
              </a:rPr>
              <a:t>Skilled in mathematics or statistics</a:t>
            </a:r>
          </a:p>
          <a:p>
            <a:pPr marL="285750" indent="-285750" algn="just">
              <a:spcBef>
                <a:spcPts val="0"/>
              </a:spcBef>
              <a:buFont typeface="Arial" panose="020B0604020202020204" pitchFamily="34" charset="0"/>
              <a:buChar char="•"/>
            </a:pPr>
            <a:r>
              <a:rPr lang="en-US" sz="1200" dirty="0">
                <a:latin typeface="Arial" charset="0"/>
                <a:ea typeface="Arial" charset="0"/>
                <a:cs typeface="Arial" charset="0"/>
              </a:rPr>
              <a:t>Curious &amp; Creative</a:t>
            </a:r>
          </a:p>
          <a:p>
            <a:pPr marL="742950" lvl="1" indent="-285750" algn="just">
              <a:spcBef>
                <a:spcPts val="0"/>
              </a:spcBef>
              <a:buFont typeface="Courier New" charset="0"/>
              <a:buChar char="o"/>
            </a:pPr>
            <a:r>
              <a:rPr lang="en-US" sz="1200" dirty="0">
                <a:latin typeface="Arial" charset="0"/>
                <a:ea typeface="Arial" charset="0"/>
                <a:cs typeface="Arial" charset="0"/>
              </a:rPr>
              <a:t>Passionate about finding creative ways to solve problems and portray information</a:t>
            </a:r>
          </a:p>
          <a:p>
            <a:pPr marL="285750" indent="-285750" algn="just">
              <a:spcBef>
                <a:spcPts val="0"/>
              </a:spcBef>
              <a:buFont typeface="Arial" panose="020B0604020202020204" pitchFamily="34" charset="0"/>
              <a:buChar char="•"/>
            </a:pPr>
            <a:r>
              <a:rPr lang="en-US" sz="1200" dirty="0">
                <a:latin typeface="Arial" charset="0"/>
                <a:ea typeface="Arial" charset="0"/>
                <a:cs typeface="Arial" charset="0"/>
              </a:rPr>
              <a:t>Communicative &amp; Collaborative</a:t>
            </a:r>
          </a:p>
          <a:p>
            <a:pPr marL="742950" lvl="1" indent="-285750" algn="just">
              <a:spcBef>
                <a:spcPts val="0"/>
              </a:spcBef>
              <a:buFont typeface="Courier New" charset="0"/>
              <a:buChar char="o"/>
            </a:pPr>
            <a:r>
              <a:rPr lang="en-US" sz="1200" dirty="0">
                <a:latin typeface="Arial" charset="0"/>
                <a:ea typeface="Arial" charset="0"/>
                <a:cs typeface="Arial" charset="0"/>
              </a:rPr>
              <a:t>Strong verbal and written skills.  Must be able to articulate business value and collaborate with others.</a:t>
            </a:r>
          </a:p>
          <a:p>
            <a:pPr marL="285750" indent="-285750" algn="just">
              <a:spcBef>
                <a:spcPts val="0"/>
              </a:spcBef>
              <a:buFont typeface="Arial" panose="020B0604020202020204" pitchFamily="34" charset="0"/>
              <a:buChar char="•"/>
            </a:pPr>
            <a:r>
              <a:rPr lang="en-US" sz="1200" dirty="0">
                <a:latin typeface="Arial" charset="0"/>
                <a:ea typeface="Arial" charset="0"/>
                <a:cs typeface="Arial" charset="0"/>
              </a:rPr>
              <a:t>Skeptical</a:t>
            </a:r>
          </a:p>
          <a:p>
            <a:pPr marL="742950" lvl="1" indent="-285750" algn="just">
              <a:spcBef>
                <a:spcPts val="0"/>
              </a:spcBef>
              <a:buFont typeface="Courier New" charset="0"/>
              <a:buChar char="o"/>
            </a:pPr>
            <a:r>
              <a:rPr lang="en-US" sz="1200" dirty="0">
                <a:latin typeface="Arial" charset="0"/>
                <a:ea typeface="Arial" charset="0"/>
                <a:cs typeface="Arial" charset="0"/>
              </a:rPr>
              <a:t>Must be able to examine their own work critically</a:t>
            </a:r>
          </a:p>
          <a:p>
            <a:pPr marL="285750" indent="-285750" algn="just">
              <a:spcBef>
                <a:spcPts val="0"/>
              </a:spcBef>
              <a:buFont typeface="Arial" panose="020B0604020202020204" pitchFamily="34" charset="0"/>
              <a:buChar char="•"/>
            </a:pPr>
            <a:r>
              <a:rPr lang="en-US" sz="1200" dirty="0">
                <a:latin typeface="Arial" charset="0"/>
                <a:ea typeface="Arial" charset="0"/>
                <a:cs typeface="Arial" charset="0"/>
              </a:rPr>
              <a:t>Technical</a:t>
            </a:r>
          </a:p>
          <a:p>
            <a:pPr marL="742950" lvl="1" indent="-285750" algn="just">
              <a:spcBef>
                <a:spcPts val="0"/>
              </a:spcBef>
              <a:buFont typeface="Courier New" charset="0"/>
              <a:buChar char="o"/>
            </a:pPr>
            <a:r>
              <a:rPr lang="en-US" sz="1200" dirty="0">
                <a:latin typeface="Arial" charset="0"/>
                <a:ea typeface="Arial" charset="0"/>
                <a:cs typeface="Arial" charset="0"/>
              </a:rPr>
              <a:t>Aptitude for software engineering, programming, and machine learning” </a:t>
            </a:r>
            <a:r>
              <a:rPr lang="en-US" sz="1200" baseline="30000" dirty="0">
                <a:latin typeface="Arial" charset="0"/>
                <a:ea typeface="Arial" charset="0"/>
                <a:cs typeface="Arial" charset="0"/>
              </a:rPr>
              <a:t>(2)</a:t>
            </a:r>
          </a:p>
          <a:p>
            <a:endParaRPr lang="en-US" dirty="0"/>
          </a:p>
          <a:p>
            <a:pPr marL="0" marR="0" indent="0" algn="l" defTabSz="457200" rtl="0" eaLnBrk="1" fontAlgn="auto" latinLnBrk="0" hangingPunct="1">
              <a:lnSpc>
                <a:spcPct val="100000"/>
              </a:lnSpc>
              <a:spcBef>
                <a:spcPts val="1200"/>
              </a:spcBef>
              <a:spcAft>
                <a:spcPts val="0"/>
              </a:spcAft>
              <a:buClrTx/>
              <a:buSzTx/>
              <a:buFontTx/>
              <a:buNone/>
              <a:tabLst/>
              <a:defRPr/>
            </a:pPr>
            <a:r>
              <a:rPr lang="en-US" sz="1100" dirty="0"/>
              <a:t>[1]</a:t>
            </a:r>
            <a:r>
              <a:rPr lang="en-US" sz="1100" baseline="0" dirty="0"/>
              <a:t> </a:t>
            </a:r>
            <a:r>
              <a:rPr lang="en-US" sz="1100" dirty="0"/>
              <a:t>Image Credit: http://</a:t>
            </a:r>
            <a:r>
              <a:rPr lang="en-US" sz="1100" dirty="0" err="1"/>
              <a:t>www.builtinla.com</a:t>
            </a:r>
            <a:r>
              <a:rPr lang="en-US" sz="1100" dirty="0"/>
              <a:t>/2014/09/03/data-science-101-what-data-scientist-does-and-how-become-one</a:t>
            </a:r>
          </a:p>
          <a:p>
            <a:r>
              <a:rPr lang="en-US" sz="1100" dirty="0"/>
              <a:t>[2] Brandon </a:t>
            </a:r>
            <a:r>
              <a:rPr lang="en-US" sz="1100" dirty="0" err="1"/>
              <a:t>MacKenzie</a:t>
            </a:r>
            <a:r>
              <a:rPr lang="en-US" sz="1100" dirty="0"/>
              <a:t>. (2015).</a:t>
            </a:r>
            <a:r>
              <a:rPr lang="en-US" sz="1100" baseline="0" dirty="0"/>
              <a:t> Building Data Science Teams. </a:t>
            </a:r>
            <a:r>
              <a:rPr lang="en-US" sz="1100" b="0" i="0" u="none" strike="noStrike" kern="1200" baseline="0" dirty="0">
                <a:solidFill>
                  <a:schemeClr val="tx1"/>
                </a:solidFill>
              </a:rPr>
              <a:t>https://w3-connections.ibm.com/files/app#/file/843f860b-7e68-4d36-a5c1-44a8d6982820</a:t>
            </a:r>
          </a:p>
        </p:txBody>
      </p:sp>
    </p:spTree>
    <p:extLst>
      <p:ext uri="{BB962C8B-B14F-4D97-AF65-F5344CB8AC3E}">
        <p14:creationId xmlns:p14="http://schemas.microsoft.com/office/powerpoint/2010/main" val="1128443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a:xfrm>
            <a:off x="457200" y="457200"/>
            <a:ext cx="5943600" cy="3343275"/>
          </a:xfrm>
        </p:spPr>
      </p:sp>
      <p:sp>
        <p:nvSpPr>
          <p:cNvPr id="5" name="Notes Placeholder 4"/>
          <p:cNvSpPr>
            <a:spLocks noGrp="1"/>
          </p:cNvSpPr>
          <p:nvPr>
            <p:ph type="body" idx="1"/>
          </p:nvPr>
        </p:nvSpPr>
        <p:spPr>
          <a:xfrm>
            <a:off x="457200" y="3962400"/>
            <a:ext cx="5943600" cy="5791200"/>
          </a:xfrm>
        </p:spPr>
        <p:txBody>
          <a:bodyPr/>
          <a:lstStyle/>
          <a:p>
            <a:pPr algn="just"/>
            <a:r>
              <a:rPr lang="en-US" sz="1200" dirty="0">
                <a:latin typeface="Arial" charset="0"/>
                <a:ea typeface="Arial" charset="0"/>
                <a:cs typeface="Arial" charset="0"/>
              </a:rPr>
              <a:t>“Before we can think about building a data science team,</a:t>
            </a:r>
            <a:r>
              <a:rPr lang="en-US" sz="1200" baseline="0" dirty="0">
                <a:latin typeface="Arial" charset="0"/>
                <a:ea typeface="Arial" charset="0"/>
                <a:cs typeface="Arial" charset="0"/>
              </a:rPr>
              <a:t> we need to understand what data science is really all about. It’s about solving problems. </a:t>
            </a:r>
            <a:r>
              <a:rPr lang="en-US" sz="1200" dirty="0">
                <a:latin typeface="Arial" charset="0"/>
                <a:ea typeface="Arial" charset="0"/>
                <a:cs typeface="Arial" charset="0"/>
              </a:rPr>
              <a:t>Everything we do in data science is rooted in this underlying methodology for data science that you see on the right-hand</a:t>
            </a:r>
            <a:r>
              <a:rPr lang="en-US" sz="1200" baseline="0" dirty="0">
                <a:latin typeface="Arial" charset="0"/>
                <a:ea typeface="Arial" charset="0"/>
                <a:cs typeface="Arial" charset="0"/>
              </a:rPr>
              <a:t> side of the screen</a:t>
            </a:r>
            <a:r>
              <a:rPr lang="en-US" sz="1200" dirty="0">
                <a:latin typeface="Arial" charset="0"/>
                <a:ea typeface="Arial" charset="0"/>
                <a:cs typeface="Arial" charset="0"/>
              </a:rPr>
              <a:t>. </a:t>
            </a:r>
            <a:r>
              <a:rPr lang="en-US" sz="1200" b="0" i="0" u="none" strike="noStrike" kern="1200" baseline="0" dirty="0">
                <a:solidFill>
                  <a:schemeClr val="tx1"/>
                </a:solidFill>
                <a:latin typeface="Arial" charset="0"/>
                <a:ea typeface="Arial" charset="0"/>
                <a:cs typeface="Arial" charset="0"/>
              </a:rPr>
              <a:t>This methodology provides a guiding strategy, regardless of the technologies, data volumes, approaches, or human resources. </a:t>
            </a:r>
            <a:endParaRPr lang="en-US" sz="1200" dirty="0">
              <a:latin typeface="Arial" charset="0"/>
              <a:ea typeface="Arial" charset="0"/>
              <a:cs typeface="Arial" charset="0"/>
            </a:endParaRPr>
          </a:p>
          <a:p>
            <a:pPr algn="just"/>
            <a:r>
              <a:rPr lang="en-US" sz="1200" dirty="0">
                <a:latin typeface="Arial" charset="0"/>
                <a:ea typeface="Arial" charset="0"/>
                <a:cs typeface="Arial" charset="0"/>
              </a:rPr>
              <a:t>Building </a:t>
            </a:r>
            <a:r>
              <a:rPr lang="en-US" sz="1200" baseline="0" dirty="0">
                <a:latin typeface="Arial" charset="0"/>
                <a:ea typeface="Arial" charset="0"/>
                <a:cs typeface="Arial" charset="0"/>
              </a:rPr>
              <a:t>a successful data product requires the concatenation of several skill sets. As you can see in the data science methodology, there are several phases in which collaboration between various roles is required. The romantic idea of a single person having the complete skillset to build data products is actually possible – these people do exist -- but they are very rare. </a:t>
            </a:r>
          </a:p>
          <a:p>
            <a:pPr algn="just"/>
            <a:r>
              <a:rPr lang="en-US" sz="1200" baseline="0" dirty="0">
                <a:latin typeface="Arial" charset="0"/>
                <a:ea typeface="Arial" charset="0"/>
                <a:cs typeface="Arial" charset="0"/>
              </a:rPr>
              <a:t>In practice, several people work on a team (it could be a cross-functional team) to build a data product. These people bring a variety of skill sets to the table – the deeper programming types such as data engineers and front-end developers bring </a:t>
            </a:r>
            <a:r>
              <a:rPr lang="en-US" sz="1200" baseline="0" dirty="0" err="1">
                <a:latin typeface="Arial" charset="0"/>
                <a:ea typeface="Arial" charset="0"/>
                <a:cs typeface="Arial" charset="0"/>
              </a:rPr>
              <a:t>consumability</a:t>
            </a:r>
            <a:r>
              <a:rPr lang="en-US" sz="1200" baseline="0" dirty="0">
                <a:latin typeface="Arial" charset="0"/>
                <a:ea typeface="Arial" charset="0"/>
                <a:cs typeface="Arial" charset="0"/>
              </a:rPr>
              <a:t> to data science.</a:t>
            </a:r>
            <a:r>
              <a:rPr lang="en-US" sz="1200" dirty="0">
                <a:latin typeface="Arial" charset="0"/>
                <a:ea typeface="Arial" charset="0"/>
                <a:cs typeface="Arial" charset="0"/>
              </a:rPr>
              <a:t> T</a:t>
            </a:r>
            <a:r>
              <a:rPr lang="en-US" sz="1200" baseline="0" dirty="0">
                <a:latin typeface="Arial" charset="0"/>
                <a:ea typeface="Arial" charset="0"/>
                <a:cs typeface="Arial" charset="0"/>
              </a:rPr>
              <a:t>he mathematics types use statistical algorithms to find patterns in data. And throughout the process, everything needs to be aligned with driving business outcomes – guided by the eye of domain expertise. </a:t>
            </a:r>
          </a:p>
          <a:p>
            <a:pPr algn="just"/>
            <a:r>
              <a:rPr lang="en-US" sz="1200" baseline="0" dirty="0">
                <a:latin typeface="Arial" charset="0"/>
                <a:ea typeface="Arial" charset="0"/>
                <a:cs typeface="Arial" charset="0"/>
              </a:rPr>
              <a:t>Here I’ve discretized the typical clustering of skill sets that you see in a high-performing data science team into 6 categories: the Data Engineer, Data Scientist, Quantitative (“Quant”) Analyst, Data Analyst, Front-end Developer, and Business Expert. Now, we’ll look at how each of these roles compare and what these groups of people actually do.</a:t>
            </a:r>
          </a:p>
          <a:p>
            <a:pPr algn="just"/>
            <a:r>
              <a:rPr lang="en-US" sz="1200" b="1" dirty="0">
                <a:latin typeface="Arial" charset="0"/>
                <a:ea typeface="Arial" charset="0"/>
                <a:cs typeface="Arial" charset="0"/>
              </a:rPr>
              <a:t>Background: </a:t>
            </a:r>
            <a:r>
              <a:rPr lang="en-US" sz="1200" dirty="0">
                <a:latin typeface="Arial" charset="0"/>
                <a:ea typeface="Arial" charset="0"/>
                <a:cs typeface="Arial" charset="0"/>
              </a:rPr>
              <a:t>Please read the “Foundational Methodology for Data Science” white paper and/or take the equivalent data science methodology</a:t>
            </a:r>
            <a:r>
              <a:rPr lang="en-US" sz="1200" baseline="0" dirty="0">
                <a:latin typeface="Arial" charset="0"/>
                <a:ea typeface="Arial" charset="0"/>
                <a:cs typeface="Arial" charset="0"/>
              </a:rPr>
              <a:t> course on </a:t>
            </a:r>
            <a:r>
              <a:rPr lang="en-US" sz="1200" baseline="0" dirty="0" err="1">
                <a:latin typeface="Arial" charset="0"/>
                <a:ea typeface="Arial" charset="0"/>
                <a:cs typeface="Arial" charset="0"/>
              </a:rPr>
              <a:t>BigDataUniversity.com</a:t>
            </a:r>
            <a:r>
              <a:rPr lang="en-US" sz="1200" baseline="0" dirty="0">
                <a:latin typeface="Arial" charset="0"/>
                <a:ea typeface="Arial" charset="0"/>
                <a:cs typeface="Arial" charset="0"/>
              </a:rPr>
              <a:t>.”</a:t>
            </a:r>
          </a:p>
          <a:p>
            <a:endParaRPr lang="en-US" sz="1200" baseline="0" dirty="0">
              <a:latin typeface="Arial" charset="0"/>
              <a:ea typeface="Arial" charset="0"/>
              <a:cs typeface="Arial" charset="0"/>
            </a:endParaRPr>
          </a:p>
          <a:p>
            <a:pPr marL="0" marR="0" indent="0" algn="l" defTabSz="457200" rtl="0" eaLnBrk="1" fontAlgn="auto" latinLnBrk="0" hangingPunct="1">
              <a:lnSpc>
                <a:spcPct val="100000"/>
              </a:lnSpc>
              <a:spcBef>
                <a:spcPts val="1200"/>
              </a:spcBef>
              <a:spcAft>
                <a:spcPts val="0"/>
              </a:spcAft>
              <a:buClrTx/>
              <a:buSzTx/>
              <a:buFontTx/>
              <a:buNone/>
              <a:tabLst/>
              <a:defRPr/>
            </a:pPr>
            <a:r>
              <a:rPr lang="en-US" sz="1100" dirty="0"/>
              <a:t>[1] Brandon </a:t>
            </a:r>
            <a:r>
              <a:rPr lang="en-US" sz="1100" dirty="0" err="1"/>
              <a:t>MacKenzie</a:t>
            </a:r>
            <a:r>
              <a:rPr lang="en-US" sz="1100" dirty="0"/>
              <a:t>. (2015).</a:t>
            </a:r>
            <a:r>
              <a:rPr lang="en-US" sz="1100" baseline="0" dirty="0"/>
              <a:t> Building Data Science Teams. </a:t>
            </a:r>
            <a:r>
              <a:rPr lang="en-US" sz="1100" b="0" i="0" u="none" strike="noStrike" kern="1200" baseline="0" dirty="0">
                <a:solidFill>
                  <a:schemeClr val="tx1"/>
                </a:solidFill>
                <a:latin typeface="Arial" charset="0"/>
                <a:ea typeface="Arial" charset="0"/>
                <a:cs typeface="Arial" charset="0"/>
              </a:rPr>
              <a:t>https://w3-connections.ibm.com/files/app#/file/843f860b-7e68-4d36-a5c1-44a8d6982820</a:t>
            </a:r>
          </a:p>
          <a:p>
            <a:endParaRPr lang="en-US" sz="1200" baseline="0" dirty="0">
              <a:latin typeface="Arial" charset="0"/>
              <a:ea typeface="Arial" charset="0"/>
              <a:cs typeface="Arial" charset="0"/>
            </a:endParaRPr>
          </a:p>
        </p:txBody>
      </p:sp>
    </p:spTree>
    <p:extLst>
      <p:ext uri="{BB962C8B-B14F-4D97-AF65-F5344CB8AC3E}">
        <p14:creationId xmlns:p14="http://schemas.microsoft.com/office/powerpoint/2010/main" val="47192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a:xfrm>
            <a:off x="457200" y="457200"/>
            <a:ext cx="5943600" cy="3343275"/>
          </a:xfrm>
        </p:spPr>
      </p:sp>
      <p:sp>
        <p:nvSpPr>
          <p:cNvPr id="5" name="Notes Placeholder 4"/>
          <p:cNvSpPr>
            <a:spLocks noGrp="1"/>
          </p:cNvSpPr>
          <p:nvPr>
            <p:ph type="body" idx="1"/>
          </p:nvPr>
        </p:nvSpPr>
        <p:spPr/>
        <p:txBody>
          <a:bodyPr/>
          <a:lstStyle/>
          <a:p>
            <a:pPr algn="just"/>
            <a:r>
              <a:rPr lang="en-US" sz="1200" kern="1200" dirty="0">
                <a:solidFill>
                  <a:schemeClr val="tx1"/>
                </a:solidFill>
                <a:latin typeface="Arial" charset="0"/>
                <a:ea typeface="Arial" charset="0"/>
                <a:cs typeface="Arial" charset="0"/>
              </a:rPr>
              <a:t>“Such a methodology is illustrated in this figure. It bears some similarities to recognized methodologies for data mining, but it emphasizes several of the new practices in data science such as the use of very large data volumes, the incorporation of text analytics into predictive modeling and the automation of some processes.</a:t>
            </a:r>
          </a:p>
          <a:p>
            <a:pPr algn="just"/>
            <a:r>
              <a:rPr lang="en-US" sz="1200" kern="1200" dirty="0">
                <a:solidFill>
                  <a:schemeClr val="tx1"/>
                </a:solidFill>
                <a:latin typeface="Arial" charset="0"/>
                <a:ea typeface="Arial" charset="0"/>
                <a:cs typeface="Arial" charset="0"/>
              </a:rPr>
              <a:t>Looking at this</a:t>
            </a:r>
            <a:r>
              <a:rPr lang="en-US" sz="1200" kern="1200" baseline="0" dirty="0">
                <a:solidFill>
                  <a:schemeClr val="tx1"/>
                </a:solidFill>
                <a:latin typeface="Arial" charset="0"/>
                <a:ea typeface="Arial" charset="0"/>
                <a:cs typeface="Arial" charset="0"/>
              </a:rPr>
              <a:t> diagram, w</a:t>
            </a:r>
            <a:r>
              <a:rPr lang="en-US" sz="1200" kern="1200" dirty="0">
                <a:solidFill>
                  <a:schemeClr val="tx1"/>
                </a:solidFill>
                <a:latin typeface="Arial" charset="0"/>
                <a:ea typeface="Arial" charset="0"/>
                <a:cs typeface="Arial" charset="0"/>
              </a:rPr>
              <a:t>e immediately spot two outstanding features of our methodology:</a:t>
            </a:r>
          </a:p>
          <a:p>
            <a:pPr algn="just">
              <a:buFont typeface="Arial" pitchFamily="34" charset="0"/>
              <a:buChar char="•"/>
            </a:pPr>
            <a:r>
              <a:rPr lang="en-US" sz="1200" kern="1200" dirty="0">
                <a:solidFill>
                  <a:schemeClr val="tx1"/>
                </a:solidFill>
                <a:latin typeface="Arial" charset="0"/>
                <a:ea typeface="Arial" charset="0"/>
                <a:cs typeface="Arial" charset="0"/>
              </a:rPr>
              <a:t> First,</a:t>
            </a:r>
            <a:r>
              <a:rPr lang="en-US" sz="1200" kern="1200" baseline="0" dirty="0">
                <a:solidFill>
                  <a:schemeClr val="tx1"/>
                </a:solidFill>
                <a:latin typeface="Arial" charset="0"/>
                <a:ea typeface="Arial" charset="0"/>
                <a:cs typeface="Arial" charset="0"/>
              </a:rPr>
              <a:t> it is highly iterative, meaning that we typically iterative between stages throughout the problem-solving process.</a:t>
            </a:r>
          </a:p>
          <a:p>
            <a:pPr algn="just">
              <a:buFont typeface="Arial" pitchFamily="34" charset="0"/>
              <a:buChar char="•"/>
            </a:pPr>
            <a:r>
              <a:rPr lang="en-US" sz="1200" kern="1200" baseline="0" dirty="0">
                <a:solidFill>
                  <a:schemeClr val="tx1"/>
                </a:solidFill>
                <a:latin typeface="Arial" charset="0"/>
                <a:ea typeface="Arial" charset="0"/>
                <a:cs typeface="Arial" charset="0"/>
              </a:rPr>
              <a:t> Second, there is no endpoint, meaning that the process remains in play as long the problem is relevant.”</a:t>
            </a:r>
            <a:r>
              <a:rPr lang="en-US" sz="1200" kern="1200" baseline="30000" dirty="0">
                <a:solidFill>
                  <a:schemeClr val="tx1"/>
                </a:solidFill>
                <a:latin typeface="Arial" charset="0"/>
                <a:ea typeface="Arial" charset="0"/>
                <a:cs typeface="Arial" charset="0"/>
              </a:rPr>
              <a:t>(1)</a:t>
            </a:r>
          </a:p>
          <a:p>
            <a:endParaRPr lang="en-US" sz="1200" dirty="0">
              <a:latin typeface="Arial" charset="0"/>
              <a:ea typeface="Arial" charset="0"/>
              <a:cs typeface="Arial" charset="0"/>
            </a:endParaRPr>
          </a:p>
          <a:p>
            <a:pPr marL="0" marR="0" indent="0" algn="l" defTabSz="457200" rtl="0" eaLnBrk="1" fontAlgn="auto" latinLnBrk="0" hangingPunct="1">
              <a:lnSpc>
                <a:spcPct val="100000"/>
              </a:lnSpc>
              <a:spcBef>
                <a:spcPts val="1200"/>
              </a:spcBef>
              <a:spcAft>
                <a:spcPts val="0"/>
              </a:spcAft>
              <a:buClrTx/>
              <a:buSzTx/>
              <a:buFontTx/>
              <a:buNone/>
              <a:tabLst/>
              <a:defRPr/>
            </a:pPr>
            <a:r>
              <a:rPr lang="en-US" sz="1100" dirty="0">
                <a:latin typeface="Arial" charset="0"/>
                <a:ea typeface="Arial" charset="0"/>
                <a:cs typeface="Arial" charset="0"/>
              </a:rPr>
              <a:t>[1] John B. Rollins. (2015) Foundational</a:t>
            </a:r>
            <a:r>
              <a:rPr lang="en-US" sz="1100" baseline="0" dirty="0">
                <a:latin typeface="Arial" charset="0"/>
                <a:ea typeface="Arial" charset="0"/>
                <a:cs typeface="Arial" charset="0"/>
              </a:rPr>
              <a:t> Data Science Methodology. </a:t>
            </a:r>
            <a:r>
              <a:rPr lang="en-US" sz="1100" dirty="0">
                <a:latin typeface="Arial" charset="0"/>
                <a:ea typeface="Arial" charset="0"/>
                <a:cs typeface="Arial" charset="0"/>
              </a:rPr>
              <a:t>https://w3-connections.ibm.com/files/app#/file/ac78b93f-9fe8-465c-a054-2409184bb861</a:t>
            </a:r>
          </a:p>
          <a:p>
            <a:endParaRPr lang="en-US" sz="1200" dirty="0">
              <a:latin typeface="Arial" charset="0"/>
              <a:ea typeface="Arial" charset="0"/>
              <a:cs typeface="Arial" charset="0"/>
            </a:endParaRPr>
          </a:p>
        </p:txBody>
      </p:sp>
    </p:spTree>
    <p:extLst>
      <p:ext uri="{BB962C8B-B14F-4D97-AF65-F5344CB8AC3E}">
        <p14:creationId xmlns:p14="http://schemas.microsoft.com/office/powerpoint/2010/main" val="1577006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636260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OOO GIRLL YESSSL,</a:t>
            </a:r>
            <a:r>
              <a:rPr lang="en-US" baseline="0" dirty="0"/>
              <a:t> love it!</a:t>
            </a:r>
            <a:endParaRPr lang="en-US" dirty="0"/>
          </a:p>
        </p:txBody>
      </p:sp>
    </p:spTree>
    <p:extLst>
      <p:ext uri="{BB962C8B-B14F-4D97-AF65-F5344CB8AC3E}">
        <p14:creationId xmlns:p14="http://schemas.microsoft.com/office/powerpoint/2010/main" val="41500213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736059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5943600" cy="33432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600392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1200"/>
              </a:spcBef>
              <a:spcAft>
                <a:spcPts val="0"/>
              </a:spcAft>
              <a:buClrTx/>
              <a:buSzTx/>
              <a:buFontTx/>
              <a:buNone/>
              <a:tabLst/>
              <a:defRPr/>
            </a:pPr>
            <a:r>
              <a:rPr lang="en-US" sz="1200" kern="1200" dirty="0">
                <a:solidFill>
                  <a:schemeClr val="tx1"/>
                </a:solidFill>
                <a:effectLst/>
                <a:latin typeface="Arial" charset="0"/>
                <a:ea typeface="Arial" charset="0"/>
                <a:cs typeface="Arial" charset="0"/>
              </a:rPr>
              <a:t>This module provides a brief introduction to machine learning including its definition. Key terminologies that distinguish between the various categories of machine learning are discussed along with definitions of the various types of data used in machine learning.</a:t>
            </a:r>
          </a:p>
          <a:p>
            <a:endParaRPr lang="en-US" dirty="0"/>
          </a:p>
        </p:txBody>
      </p:sp>
    </p:spTree>
    <p:extLst>
      <p:ext uri="{BB962C8B-B14F-4D97-AF65-F5344CB8AC3E}">
        <p14:creationId xmlns:p14="http://schemas.microsoft.com/office/powerpoint/2010/main" val="253608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457200" y="3962400"/>
            <a:ext cx="5943600" cy="1371600"/>
          </a:xfrm>
        </p:spPr>
        <p:txBody>
          <a:bodyPr/>
          <a:lstStyle/>
          <a:p>
            <a:endParaRPr lang="en-US" sz="600" dirty="0">
              <a:latin typeface="Calibri" panose="020F0502020204030204" pitchFamily="34" charset="0"/>
            </a:endParaRPr>
          </a:p>
        </p:txBody>
      </p:sp>
      <p:sp>
        <p:nvSpPr>
          <p:cNvPr id="7" name="Slide Image Placeholder 6"/>
          <p:cNvSpPr>
            <a:spLocks noGrp="1" noRot="1" noChangeAspect="1"/>
          </p:cNvSpPr>
          <p:nvPr>
            <p:ph type="sldImg"/>
          </p:nvPr>
        </p:nvSpPr>
        <p:spPr>
          <a:xfrm>
            <a:off x="457200" y="457200"/>
            <a:ext cx="5943600" cy="3343275"/>
          </a:xfrm>
        </p:spPr>
      </p:sp>
    </p:spTree>
    <p:extLst>
      <p:ext uri="{BB962C8B-B14F-4D97-AF65-F5344CB8AC3E}">
        <p14:creationId xmlns:p14="http://schemas.microsoft.com/office/powerpoint/2010/main" val="13790519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a:xfrm>
            <a:off x="457200" y="457200"/>
            <a:ext cx="5943600" cy="3343275"/>
          </a:xfrm>
        </p:spPr>
      </p:sp>
      <p:sp>
        <p:nvSpPr>
          <p:cNvPr id="5" name="Notes Placeholder 4"/>
          <p:cNvSpPr>
            <a:spLocks noGrp="1"/>
          </p:cNvSpPr>
          <p:nvPr>
            <p:ph type="body" idx="1"/>
          </p:nvPr>
        </p:nvSpPr>
        <p:spPr/>
        <p:txBody>
          <a:bodyPr/>
          <a:lstStyle/>
          <a:p>
            <a:pPr algn="just"/>
            <a:r>
              <a:rPr lang="en-US" sz="1200" kern="1200" dirty="0">
                <a:solidFill>
                  <a:schemeClr val="tx1"/>
                </a:solidFill>
                <a:effectLst/>
                <a:latin typeface="Arial" charset="0"/>
                <a:ea typeface="Arial" charset="0"/>
                <a:cs typeface="Arial" charset="0"/>
              </a:rPr>
              <a:t>Let’s first take an overview of where machine learning from and what is machine learning. The term “machine learning” was first introduced in the early 1950’s by an IBM researcher named Arthur Samuel</a:t>
            </a:r>
            <a:r>
              <a:rPr lang="en-US" altLang="zh-CN" sz="1200" kern="1200" baseline="30000" dirty="0">
                <a:solidFill>
                  <a:schemeClr val="tx1"/>
                </a:solidFill>
                <a:effectLst/>
                <a:latin typeface="Arial" charset="0"/>
                <a:ea typeface="Arial" charset="0"/>
                <a:cs typeface="Arial" charset="0"/>
              </a:rPr>
              <a:t>(1)</a:t>
            </a:r>
            <a:r>
              <a:rPr lang="en-US" sz="1200" kern="1200" dirty="0">
                <a:solidFill>
                  <a:schemeClr val="tx1"/>
                </a:solidFill>
                <a:effectLst/>
                <a:latin typeface="Arial" charset="0"/>
                <a:ea typeface="Arial" charset="0"/>
                <a:cs typeface="Arial" charset="0"/>
              </a:rPr>
              <a:t>.  </a:t>
            </a:r>
          </a:p>
          <a:p>
            <a:pPr algn="just"/>
            <a:r>
              <a:rPr lang="en-US" sz="1200" kern="1200" dirty="0">
                <a:solidFill>
                  <a:schemeClr val="tx1"/>
                </a:solidFill>
                <a:effectLst/>
                <a:latin typeface="Arial" charset="0"/>
                <a:ea typeface="Arial" charset="0"/>
                <a:cs typeface="Arial" charset="0"/>
              </a:rPr>
              <a:t>Arthur was an early pioneer of artificial intelligence and gaming; in fact, his early research was focused on teaching a computer to play checkers</a:t>
            </a:r>
            <a:r>
              <a:rPr lang="en-US" altLang="zh-CN" sz="1200" kern="1200" baseline="30000" dirty="0">
                <a:solidFill>
                  <a:schemeClr val="tx1"/>
                </a:solidFill>
                <a:effectLst/>
                <a:latin typeface="Arial" charset="0"/>
                <a:ea typeface="Arial" charset="0"/>
                <a:cs typeface="Arial" charset="0"/>
              </a:rPr>
              <a:t>(2)</a:t>
            </a:r>
            <a:r>
              <a:rPr lang="en-US" sz="1200" kern="1200" dirty="0">
                <a:solidFill>
                  <a:schemeClr val="tx1"/>
                </a:solidFill>
                <a:effectLst/>
                <a:latin typeface="Arial" charset="0"/>
                <a:ea typeface="Arial" charset="0"/>
                <a:cs typeface="Arial" charset="0"/>
              </a:rPr>
              <a:t>. As you know that Alpha-go beat the No1 Go-player now. And that’s how you can see machine learning migrated from there to here. </a:t>
            </a:r>
          </a:p>
          <a:p>
            <a:pPr algn="just"/>
            <a:r>
              <a:rPr lang="en-US" sz="1200" kern="1200" dirty="0">
                <a:solidFill>
                  <a:schemeClr val="tx1"/>
                </a:solidFill>
                <a:effectLst/>
                <a:latin typeface="Arial" charset="0"/>
                <a:ea typeface="Arial" charset="0"/>
                <a:cs typeface="Arial" charset="0"/>
              </a:rPr>
              <a:t>Let see what he had said about machine learning</a:t>
            </a:r>
            <a:r>
              <a:rPr lang="zh-CN" altLang="en-US" sz="1200" kern="1200" baseline="0" dirty="0">
                <a:solidFill>
                  <a:schemeClr val="tx1"/>
                </a:solidFill>
                <a:effectLst/>
                <a:latin typeface="Arial" charset="0"/>
                <a:ea typeface="Arial" charset="0"/>
                <a:cs typeface="Arial" charset="0"/>
              </a:rPr>
              <a:t> </a:t>
            </a:r>
            <a:r>
              <a:rPr lang="en-US" altLang="zh-CN" sz="1200" kern="1200" baseline="0" dirty="0">
                <a:solidFill>
                  <a:schemeClr val="tx1"/>
                </a:solidFill>
                <a:effectLst/>
                <a:latin typeface="Arial" charset="0"/>
                <a:ea typeface="Arial" charset="0"/>
                <a:cs typeface="Arial" charset="0"/>
              </a:rPr>
              <a:t>–</a:t>
            </a:r>
            <a:endParaRPr lang="en-US" sz="1200" kern="1200" baseline="0" dirty="0">
              <a:solidFill>
                <a:schemeClr val="tx1"/>
              </a:solidFill>
              <a:effectLst/>
              <a:latin typeface="Arial" charset="0"/>
              <a:ea typeface="Arial" charset="0"/>
              <a:cs typeface="Arial" charset="0"/>
            </a:endParaRPr>
          </a:p>
          <a:p>
            <a:pPr algn="just"/>
            <a:r>
              <a:rPr lang="en-US" altLang="zh-CN" sz="1200" kern="1200" dirty="0">
                <a:solidFill>
                  <a:schemeClr val="tx1"/>
                </a:solidFill>
                <a:effectLst/>
                <a:latin typeface="Arial" charset="0"/>
                <a:ea typeface="Arial" charset="0"/>
                <a:cs typeface="Arial" charset="0"/>
              </a:rPr>
              <a:t>“M</a:t>
            </a:r>
            <a:r>
              <a:rPr lang="en-US" sz="1200" kern="1200" dirty="0">
                <a:solidFill>
                  <a:schemeClr val="tx1"/>
                </a:solidFill>
                <a:effectLst/>
                <a:latin typeface="Arial" charset="0"/>
                <a:ea typeface="Arial" charset="0"/>
                <a:cs typeface="Arial" charset="0"/>
              </a:rPr>
              <a:t>achine learning is as its name, it is a machine is learning based on sets of data that it recognized.” </a:t>
            </a:r>
            <a:r>
              <a:rPr lang="en-US" sz="1200" kern="1200" baseline="30000" dirty="0">
                <a:solidFill>
                  <a:schemeClr val="tx1"/>
                </a:solidFill>
                <a:effectLst/>
                <a:latin typeface="Arial" charset="0"/>
                <a:ea typeface="Arial" charset="0"/>
                <a:cs typeface="Arial" charset="0"/>
              </a:rPr>
              <a:t>(1)</a:t>
            </a:r>
          </a:p>
          <a:p>
            <a:pPr algn="just"/>
            <a:r>
              <a:rPr lang="en-US" sz="1200" kern="1200" dirty="0">
                <a:solidFill>
                  <a:schemeClr val="tx1"/>
                </a:solidFill>
                <a:effectLst/>
                <a:latin typeface="Arial" charset="0"/>
                <a:ea typeface="Arial" charset="0"/>
                <a:cs typeface="Arial" charset="0"/>
              </a:rPr>
              <a:t> </a:t>
            </a:r>
            <a:endParaRPr lang="en-US" sz="1200" b="0" i="0" kern="1200" dirty="0">
              <a:solidFill>
                <a:schemeClr val="tx1"/>
              </a:solidFill>
              <a:effectLst/>
              <a:latin typeface="Arial" charset="0"/>
              <a:ea typeface="Arial" charset="0"/>
              <a:cs typeface="Arial" charset="0"/>
            </a:endParaRPr>
          </a:p>
          <a:p>
            <a:pPr marL="0" marR="0" lvl="0" indent="0" algn="l" defTabSz="457200" rtl="0" eaLnBrk="1" fontAlgn="auto" latinLnBrk="0" hangingPunct="1">
              <a:lnSpc>
                <a:spcPct val="100000"/>
              </a:lnSpc>
              <a:spcBef>
                <a:spcPts val="1200"/>
              </a:spcBef>
              <a:spcAft>
                <a:spcPts val="0"/>
              </a:spcAft>
              <a:buClrTx/>
              <a:buSzTx/>
              <a:buFontTx/>
              <a:buNone/>
              <a:tabLst/>
              <a:defRPr/>
            </a:pPr>
            <a:r>
              <a:rPr lang="en-US" sz="1100" b="0" i="0" kern="1200" dirty="0">
                <a:solidFill>
                  <a:schemeClr val="tx1"/>
                </a:solidFill>
                <a:effectLst/>
                <a:latin typeface="Arial" charset="0"/>
                <a:ea typeface="Arial" charset="0"/>
                <a:cs typeface="Arial" charset="0"/>
              </a:rPr>
              <a:t>[1] IBM Journal of Research and Development “Some studies in machine learning using the game of checkers.”  Volume 44 Issue 1.2</a:t>
            </a:r>
          </a:p>
          <a:p>
            <a:pPr marL="0" marR="0" lvl="0" indent="0" algn="l" defTabSz="457200" rtl="0" eaLnBrk="1" fontAlgn="auto" latinLnBrk="0" hangingPunct="1">
              <a:lnSpc>
                <a:spcPct val="100000"/>
              </a:lnSpc>
              <a:spcBef>
                <a:spcPts val="1200"/>
              </a:spcBef>
              <a:spcAft>
                <a:spcPts val="0"/>
              </a:spcAft>
              <a:buClrTx/>
              <a:buSzTx/>
              <a:buFontTx/>
              <a:buNone/>
              <a:tabLst/>
              <a:defRPr/>
            </a:pPr>
            <a:r>
              <a:rPr lang="en-US" sz="1100" b="0" i="0" kern="1200" dirty="0">
                <a:solidFill>
                  <a:schemeClr val="tx1"/>
                </a:solidFill>
                <a:effectLst/>
                <a:latin typeface="Arial" charset="0"/>
                <a:ea typeface="Arial" charset="0"/>
                <a:cs typeface="Arial" charset="0"/>
              </a:rPr>
              <a:t>http://</a:t>
            </a:r>
            <a:r>
              <a:rPr lang="en-US" sz="1100" b="0" i="0" kern="1200" dirty="0" err="1">
                <a:solidFill>
                  <a:schemeClr val="tx1"/>
                </a:solidFill>
                <a:effectLst/>
                <a:latin typeface="Arial" charset="0"/>
                <a:ea typeface="Arial" charset="0"/>
                <a:cs typeface="Arial" charset="0"/>
              </a:rPr>
              <a:t>ieeexplore.ieee.org</a:t>
            </a:r>
            <a:r>
              <a:rPr lang="en-US" sz="1100" b="0" i="0" kern="1200" dirty="0">
                <a:solidFill>
                  <a:schemeClr val="tx1"/>
                </a:solidFill>
                <a:effectLst/>
                <a:latin typeface="Arial" charset="0"/>
                <a:ea typeface="Arial" charset="0"/>
                <a:cs typeface="Arial" charset="0"/>
              </a:rPr>
              <a:t>/document/5389202/?reload=</a:t>
            </a:r>
            <a:r>
              <a:rPr lang="en-US" sz="1100" b="0" i="0" kern="1200" dirty="0" err="1">
                <a:solidFill>
                  <a:schemeClr val="tx1"/>
                </a:solidFill>
                <a:effectLst/>
                <a:latin typeface="Arial" charset="0"/>
                <a:ea typeface="Arial" charset="0"/>
                <a:cs typeface="Arial" charset="0"/>
              </a:rPr>
              <a:t>true&amp;arnumber</a:t>
            </a:r>
            <a:r>
              <a:rPr lang="en-US" sz="1100" b="0" i="0" kern="1200" dirty="0">
                <a:solidFill>
                  <a:schemeClr val="tx1"/>
                </a:solidFill>
                <a:effectLst/>
                <a:latin typeface="Arial" charset="0"/>
                <a:ea typeface="Arial" charset="0"/>
                <a:cs typeface="Arial" charset="0"/>
              </a:rPr>
              <a:t>=5389202</a:t>
            </a:r>
          </a:p>
          <a:p>
            <a:pPr marL="0" marR="0" lvl="0" indent="0" algn="l" defTabSz="457200" rtl="0" eaLnBrk="1" fontAlgn="auto" latinLnBrk="0" hangingPunct="1">
              <a:lnSpc>
                <a:spcPct val="100000"/>
              </a:lnSpc>
              <a:spcBef>
                <a:spcPts val="1200"/>
              </a:spcBef>
              <a:spcAft>
                <a:spcPts val="0"/>
              </a:spcAft>
              <a:buClrTx/>
              <a:buSzTx/>
              <a:buFontTx/>
              <a:buNone/>
              <a:tabLst/>
              <a:defRPr/>
            </a:pPr>
            <a:r>
              <a:rPr lang="en-US" sz="1100" b="0" i="0" kern="1200" dirty="0">
                <a:solidFill>
                  <a:schemeClr val="tx1"/>
                </a:solidFill>
                <a:effectLst/>
                <a:latin typeface="Arial" charset="0"/>
                <a:ea typeface="Arial" charset="0"/>
                <a:cs typeface="Arial" charset="0"/>
              </a:rPr>
              <a:t>[2] Solving the Game of Checkers.  Schaeffer, J. Lake, R. (1996). http://library.msri.org/books/Book29/files/schaeffer.pdf</a:t>
            </a:r>
          </a:p>
          <a:p>
            <a:endParaRPr lang="en-US" sz="1200" dirty="0">
              <a:latin typeface="Arial" charset="0"/>
              <a:ea typeface="Arial" charset="0"/>
              <a:cs typeface="Arial" charset="0"/>
            </a:endParaRPr>
          </a:p>
        </p:txBody>
      </p:sp>
    </p:spTree>
    <p:extLst>
      <p:ext uri="{BB962C8B-B14F-4D97-AF65-F5344CB8AC3E}">
        <p14:creationId xmlns:p14="http://schemas.microsoft.com/office/powerpoint/2010/main" val="20532603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a:xfrm>
            <a:off x="457200" y="457200"/>
            <a:ext cx="5943600" cy="3343275"/>
          </a:xfrm>
        </p:spPr>
      </p:sp>
      <p:sp>
        <p:nvSpPr>
          <p:cNvPr id="5" name="Notes Placeholder 4"/>
          <p:cNvSpPr>
            <a:spLocks noGrp="1"/>
          </p:cNvSpPr>
          <p:nvPr>
            <p:ph type="body" idx="1"/>
          </p:nvPr>
        </p:nvSpPr>
        <p:spPr>
          <a:xfrm>
            <a:off x="457200" y="3886200"/>
            <a:ext cx="5943600" cy="5105400"/>
          </a:xfrm>
        </p:spPr>
        <p:txBody>
          <a:bodyPr/>
          <a:lstStyle/>
          <a:p>
            <a:pPr algn="just"/>
            <a:r>
              <a:rPr lang="en-US" sz="1200" u="sng" kern="1200" dirty="0">
                <a:solidFill>
                  <a:schemeClr val="tx1"/>
                </a:solidFill>
                <a:effectLst/>
                <a:latin typeface="Arial" charset="0"/>
                <a:ea typeface="Arial" charset="0"/>
                <a:cs typeface="Arial" charset="0"/>
              </a:rPr>
              <a:t>“Machine Learning is a natural outgrowth of the intersection of the following two disciplines</a:t>
            </a:r>
            <a:r>
              <a:rPr lang="en-US" altLang="zh-CN" sz="1200" u="sng" kern="1200" dirty="0">
                <a:solidFill>
                  <a:schemeClr val="tx1"/>
                </a:solidFill>
                <a:effectLst/>
                <a:latin typeface="Arial" charset="0"/>
                <a:ea typeface="Arial" charset="0"/>
                <a:cs typeface="Arial" charset="0"/>
              </a:rPr>
              <a:t>”.</a:t>
            </a:r>
            <a:endParaRPr lang="en-US" sz="1200" u="sng" kern="1200" dirty="0">
              <a:solidFill>
                <a:schemeClr val="tx1"/>
              </a:solidFill>
              <a:effectLst/>
              <a:latin typeface="Arial" charset="0"/>
              <a:ea typeface="Arial" charset="0"/>
              <a:cs typeface="Arial" charset="0"/>
            </a:endParaRPr>
          </a:p>
          <a:p>
            <a:pPr algn="just"/>
            <a:r>
              <a:rPr lang="en-US" sz="1200" b="1" kern="1200" dirty="0">
                <a:solidFill>
                  <a:schemeClr val="tx1"/>
                </a:solidFill>
                <a:effectLst/>
                <a:latin typeface="Arial" charset="0"/>
                <a:ea typeface="Arial" charset="0"/>
                <a:cs typeface="Arial" charset="0"/>
              </a:rPr>
              <a:t>Computer science: </a:t>
            </a:r>
            <a:r>
              <a:rPr lang="en-US" sz="1200" kern="1200" dirty="0">
                <a:solidFill>
                  <a:schemeClr val="tx1"/>
                </a:solidFill>
                <a:effectLst/>
                <a:latin typeface="Arial" charset="0"/>
                <a:ea typeface="Arial" charset="0"/>
                <a:cs typeface="Arial" charset="0"/>
              </a:rPr>
              <a:t>We might say the definition of Computer Science is “How can we build machines that solve problems, and which problems are inherently tractable/intractable?”</a:t>
            </a:r>
          </a:p>
          <a:p>
            <a:pPr algn="just"/>
            <a:r>
              <a:rPr lang="en-US" sz="1200" b="1" kern="1200" dirty="0">
                <a:solidFill>
                  <a:schemeClr val="tx1"/>
                </a:solidFill>
                <a:effectLst/>
                <a:latin typeface="Arial" charset="0"/>
                <a:ea typeface="Arial" charset="0"/>
                <a:cs typeface="Arial" charset="0"/>
              </a:rPr>
              <a:t>Statistics: </a:t>
            </a:r>
            <a:r>
              <a:rPr lang="en-US" sz="1200" kern="1200" dirty="0">
                <a:solidFill>
                  <a:schemeClr val="tx1"/>
                </a:solidFill>
                <a:effectLst/>
                <a:latin typeface="Arial" charset="0"/>
                <a:ea typeface="Arial" charset="0"/>
                <a:cs typeface="Arial" charset="0"/>
              </a:rPr>
              <a:t>The question that largely defines Statistics might be “What can be inferred from data plus a set of modeling assumptions, and with what reliability?” </a:t>
            </a:r>
          </a:p>
          <a:p>
            <a:pPr algn="just"/>
            <a:r>
              <a:rPr lang="en-US" sz="1200" kern="1200" dirty="0">
                <a:solidFill>
                  <a:schemeClr val="tx1"/>
                </a:solidFill>
                <a:effectLst/>
                <a:latin typeface="Arial" charset="0"/>
                <a:ea typeface="Arial" charset="0"/>
                <a:cs typeface="Arial" charset="0"/>
              </a:rPr>
              <a:t>And when computer science and statistics come together, there is where the machine learning. It combines with both features, and also let the computers program themselves. So machine learning means to capture useful information from data by teaching the computers program themselves by some computational architectures or algorithms. </a:t>
            </a:r>
          </a:p>
          <a:p>
            <a:pPr algn="just"/>
            <a:r>
              <a:rPr lang="en-US" sz="1200" kern="1200" dirty="0">
                <a:solidFill>
                  <a:schemeClr val="tx1"/>
                </a:solidFill>
                <a:effectLst/>
                <a:latin typeface="Arial" charset="0"/>
                <a:ea typeface="Arial" charset="0"/>
                <a:cs typeface="Arial" charset="0"/>
              </a:rPr>
              <a:t>And actually machine learning is the foundation of AL and deep learning. That’s you can see how important it is. </a:t>
            </a:r>
            <a:endParaRPr lang="en-US" sz="1200" dirty="0">
              <a:latin typeface="Arial" charset="0"/>
              <a:ea typeface="Arial" charset="0"/>
              <a:cs typeface="Arial" charset="0"/>
            </a:endParaRPr>
          </a:p>
          <a:p>
            <a:pPr algn="just"/>
            <a:r>
              <a:rPr lang="en-US" altLang="zh-CN" sz="1200" dirty="0">
                <a:latin typeface="Arial" charset="0"/>
                <a:ea typeface="Arial" charset="0"/>
                <a:cs typeface="Arial" charset="0"/>
              </a:rPr>
              <a:t>“</a:t>
            </a:r>
            <a:r>
              <a:rPr lang="en-US" sz="1200" dirty="0">
                <a:latin typeface="Arial" charset="0"/>
                <a:ea typeface="Arial" charset="0"/>
                <a:cs typeface="Arial" charset="0"/>
              </a:rPr>
              <a:t>Whereas Statistics has focused primarily on what conclusions can be inferred from data, Machine Learning incorporates additional questions about what computational architectures and algorithms can be used to most effectively capture, store, index, retrieve and merge these data, how multiple learning subtasks can be orchestrated in a larger system, and questions of computational tractability. ”</a:t>
            </a:r>
            <a:r>
              <a:rPr lang="zh-CN" altLang="en-US" sz="1200" dirty="0">
                <a:latin typeface="Arial" charset="0"/>
                <a:ea typeface="Arial" charset="0"/>
                <a:cs typeface="Arial" charset="0"/>
              </a:rPr>
              <a:t> </a:t>
            </a:r>
            <a:r>
              <a:rPr lang="en-US" altLang="zh-CN" sz="1200" dirty="0">
                <a:latin typeface="Arial" charset="0"/>
                <a:ea typeface="Arial" charset="0"/>
                <a:cs typeface="Arial" charset="0"/>
              </a:rPr>
              <a:t>(1)</a:t>
            </a:r>
            <a:endParaRPr lang="en-US" sz="1200" dirty="0">
              <a:latin typeface="Arial" charset="0"/>
              <a:ea typeface="Arial" charset="0"/>
              <a:cs typeface="Arial" charset="0"/>
            </a:endParaRPr>
          </a:p>
          <a:p>
            <a:r>
              <a:rPr lang="en-US" sz="1100" dirty="0">
                <a:latin typeface="Arial" charset="0"/>
                <a:ea typeface="Arial" charset="0"/>
                <a:cs typeface="Arial" charset="0"/>
              </a:rPr>
              <a:t>[1] Mitchel, T. (2006).  The Discipline of Machine Learning. Carnegie Mellon University. http://www.cs.cmu.edu/~tom/pubs/</a:t>
            </a:r>
            <a:r>
              <a:rPr lang="en-US" sz="1100" dirty="0" err="1">
                <a:latin typeface="Arial" charset="0"/>
                <a:ea typeface="Arial" charset="0"/>
                <a:cs typeface="Arial" charset="0"/>
              </a:rPr>
              <a:t>MachineLearning.pdf</a:t>
            </a:r>
            <a:endParaRPr lang="en-US" sz="1100" baseline="0" dirty="0">
              <a:latin typeface="Arial" charset="0"/>
              <a:ea typeface="Arial" charset="0"/>
              <a:cs typeface="Arial" charset="0"/>
            </a:endParaRPr>
          </a:p>
        </p:txBody>
      </p:sp>
    </p:spTree>
    <p:extLst>
      <p:ext uri="{BB962C8B-B14F-4D97-AF65-F5344CB8AC3E}">
        <p14:creationId xmlns:p14="http://schemas.microsoft.com/office/powerpoint/2010/main" val="15798161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457200"/>
            <a:ext cx="5946775" cy="3346450"/>
          </a:xfrm>
        </p:spPr>
      </p:sp>
      <p:sp>
        <p:nvSpPr>
          <p:cNvPr id="3" name="Notes Placeholder 2"/>
          <p:cNvSpPr>
            <a:spLocks noGrp="1"/>
          </p:cNvSpPr>
          <p:nvPr>
            <p:ph type="body" idx="1"/>
          </p:nvPr>
        </p:nvSpPr>
        <p:spPr>
          <a:xfrm>
            <a:off x="483394" y="3962400"/>
            <a:ext cx="5943600" cy="2667000"/>
          </a:xfrm>
        </p:spPr>
        <p:txBody>
          <a:bodyPr/>
          <a:lstStyle/>
          <a:p>
            <a:pPr algn="just"/>
            <a:r>
              <a:rPr lang="en-US" dirty="0"/>
              <a:t>When working with machine learning algorithms, the data it uses is broken down into two camps, labeled, and unlabeled.</a:t>
            </a:r>
          </a:p>
          <a:p>
            <a:pPr algn="just"/>
            <a:r>
              <a:rPr lang="en-US" dirty="0"/>
              <a:t>Labeled data refers to data that has been identified and assigned a label.  Examples include the identification of a disease for a given patient, identifying that an image is that of a cat, or an indication that a person who applies for credit will be a credit risk.</a:t>
            </a:r>
          </a:p>
          <a:p>
            <a:pPr algn="just"/>
            <a:r>
              <a:rPr lang="en-US" dirty="0"/>
              <a:t>Unlabeled data is the opposite, there exists no clear label or indication.  A photograph, where you do not recognize the faces and where there is no name associated with it is just one example</a:t>
            </a:r>
            <a:r>
              <a:rPr lang="en-US" altLang="zh-CN" dirty="0"/>
              <a:t>.</a:t>
            </a:r>
            <a:r>
              <a:rPr lang="zh-CN" altLang="en-US" baseline="0" dirty="0"/>
              <a:t> </a:t>
            </a:r>
            <a:endParaRPr lang="en-US" dirty="0"/>
          </a:p>
          <a:p>
            <a:endParaRPr lang="en-US" dirty="0"/>
          </a:p>
          <a:p>
            <a:endParaRPr lang="en-US" sz="1200" dirty="0">
              <a:latin typeface="Arial" charset="0"/>
              <a:ea typeface="Arial" charset="0"/>
              <a:cs typeface="Arial" charset="0"/>
            </a:endParaRPr>
          </a:p>
        </p:txBody>
      </p:sp>
    </p:spTree>
    <p:extLst>
      <p:ext uri="{BB962C8B-B14F-4D97-AF65-F5344CB8AC3E}">
        <p14:creationId xmlns:p14="http://schemas.microsoft.com/office/powerpoint/2010/main" val="15065488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669925"/>
            <a:ext cx="5946775" cy="3346450"/>
          </a:xfrm>
        </p:spPr>
      </p:sp>
      <p:sp>
        <p:nvSpPr>
          <p:cNvPr id="3" name="Notes Placeholder 2"/>
          <p:cNvSpPr>
            <a:spLocks noGrp="1"/>
          </p:cNvSpPr>
          <p:nvPr>
            <p:ph type="body" idx="1"/>
          </p:nvPr>
        </p:nvSpPr>
        <p:spPr>
          <a:xfrm>
            <a:off x="483394" y="4191000"/>
            <a:ext cx="5943600" cy="3429000"/>
          </a:xfrm>
        </p:spPr>
        <p:txBody>
          <a:bodyPr/>
          <a:lstStyle/>
          <a:p>
            <a:pPr algn="just"/>
            <a:r>
              <a:rPr lang="en-US" dirty="0"/>
              <a:t>The main categories of machine learning include supervised learning, unsupervised learning, and semi-supervised learning.</a:t>
            </a:r>
          </a:p>
          <a:p>
            <a:pPr algn="just"/>
            <a:r>
              <a:rPr lang="en-US" dirty="0"/>
              <a:t>One defining characteristic of supervised learning is that it requires all labeled data to create a model: We call this training a model.  Given a set of features (variables) with a known (correct) output, when applied to machine learning approach (algorithm) we are able to train the algorithm to make informed decisions about data that is not labeled.</a:t>
            </a:r>
          </a:p>
          <a:p>
            <a:pPr algn="just"/>
            <a:r>
              <a:rPr lang="en-US" dirty="0"/>
              <a:t>With unsupervised learning, we don’t set out to train the model; instead, the objective is to unearth meaningful groupings within the data.  In essence, the desired outcome of an unsupervised learning process to identify which data logically fits together.  You would say “this data looks more like this data than that data.”</a:t>
            </a:r>
          </a:p>
          <a:p>
            <a:pPr algn="just"/>
            <a:r>
              <a:rPr lang="en-US" dirty="0"/>
              <a:t>Semi-supervised data is the intersection of both approaches.  The best example can be seen on Facebook, when you upload a picture for the first time Facebook book will ask who is in the picture.  You manually assign the correct label “this is Louis” and then, when you upload another picture that includes Louis, Facebook will automatically know who it is.</a:t>
            </a:r>
          </a:p>
          <a:p>
            <a:endParaRPr lang="en-US" dirty="0"/>
          </a:p>
          <a:p>
            <a:endParaRPr lang="en-US" sz="1200" kern="1200" dirty="0">
              <a:solidFill>
                <a:schemeClr val="tx1"/>
              </a:solidFill>
              <a:effectLst/>
              <a:latin typeface="Arial" charset="0"/>
              <a:ea typeface="Arial" charset="0"/>
              <a:cs typeface="Arial" charset="0"/>
            </a:endParaRPr>
          </a:p>
        </p:txBody>
      </p:sp>
    </p:spTree>
    <p:extLst>
      <p:ext uri="{BB962C8B-B14F-4D97-AF65-F5344CB8AC3E}">
        <p14:creationId xmlns:p14="http://schemas.microsoft.com/office/powerpoint/2010/main" val="19446461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642938"/>
            <a:ext cx="5946775" cy="3346450"/>
          </a:xfrm>
        </p:spPr>
      </p:sp>
      <p:sp>
        <p:nvSpPr>
          <p:cNvPr id="3" name="Notes Placeholder 2"/>
          <p:cNvSpPr>
            <a:spLocks noGrp="1"/>
          </p:cNvSpPr>
          <p:nvPr>
            <p:ph type="body" idx="1"/>
          </p:nvPr>
        </p:nvSpPr>
        <p:spPr>
          <a:xfrm>
            <a:off x="483394" y="4191000"/>
            <a:ext cx="5841206" cy="2819400"/>
          </a:xfrm>
        </p:spPr>
        <p:txBody>
          <a:bodyPr/>
          <a:lstStyle/>
          <a:p>
            <a:pPr algn="just"/>
            <a:r>
              <a:rPr lang="en-US" u="none" dirty="0"/>
              <a:t>Taking a closer look at supervised learning we say that “Supervised Learning is the machine learning task of inferring a function from labeled training data.” </a:t>
            </a:r>
            <a:r>
              <a:rPr lang="en-US" u="none" baseline="30000" dirty="0"/>
              <a:t>(1)</a:t>
            </a:r>
            <a:r>
              <a:rPr lang="en-US" u="none" dirty="0"/>
              <a:t>  The training data is referred to as the teacher because it has the information necessary to teach the machine learning task.  The output of a supervised machine learning task is a function which can be used to map known inputs to a new output.  Functions can be rule-sets (Decision trees), algebraic equations (linear regression), or other complex “black box” structures like Random Forests.</a:t>
            </a:r>
          </a:p>
          <a:p>
            <a:endParaRPr lang="en-US" u="none" dirty="0"/>
          </a:p>
          <a:p>
            <a:r>
              <a:rPr lang="en-US" sz="1100" b="0" i="0" kern="1200" dirty="0">
                <a:solidFill>
                  <a:schemeClr val="tx1"/>
                </a:solidFill>
                <a:effectLst/>
              </a:rPr>
              <a:t>[1] </a:t>
            </a:r>
            <a:r>
              <a:rPr lang="en-US" sz="1100" b="0" i="0" kern="1200" dirty="0" err="1">
                <a:solidFill>
                  <a:schemeClr val="tx1"/>
                </a:solidFill>
                <a:effectLst/>
              </a:rPr>
              <a:t>Mehryar</a:t>
            </a:r>
            <a:r>
              <a:rPr lang="en-US" sz="1100" b="0" i="0" kern="1200" dirty="0">
                <a:solidFill>
                  <a:schemeClr val="tx1"/>
                </a:solidFill>
                <a:effectLst/>
              </a:rPr>
              <a:t>, M. </a:t>
            </a:r>
            <a:r>
              <a:rPr lang="en-US" sz="1100" b="0" i="0" kern="1200" dirty="0" err="1">
                <a:solidFill>
                  <a:schemeClr val="tx1"/>
                </a:solidFill>
                <a:effectLst/>
              </a:rPr>
              <a:t>Afshin</a:t>
            </a:r>
            <a:r>
              <a:rPr lang="en-US" sz="1100" b="0" i="0" kern="1200" dirty="0">
                <a:solidFill>
                  <a:schemeClr val="tx1"/>
                </a:solidFill>
                <a:effectLst/>
              </a:rPr>
              <a:t> </a:t>
            </a:r>
            <a:r>
              <a:rPr lang="en-US" sz="1100" b="0" i="0" kern="1200" dirty="0" err="1">
                <a:solidFill>
                  <a:schemeClr val="tx1"/>
                </a:solidFill>
                <a:effectLst/>
              </a:rPr>
              <a:t>Rostamizadeh</a:t>
            </a:r>
            <a:r>
              <a:rPr lang="en-US" sz="1100" b="0" i="0" kern="1200" dirty="0">
                <a:solidFill>
                  <a:schemeClr val="tx1"/>
                </a:solidFill>
                <a:effectLst/>
              </a:rPr>
              <a:t>, </a:t>
            </a:r>
            <a:r>
              <a:rPr lang="en-US" sz="1100" b="0" i="0" kern="1200" dirty="0" err="1">
                <a:solidFill>
                  <a:schemeClr val="tx1"/>
                </a:solidFill>
                <a:effectLst/>
              </a:rPr>
              <a:t>Ameet</a:t>
            </a:r>
            <a:r>
              <a:rPr lang="en-US" sz="1100" b="0" i="0" kern="1200" dirty="0">
                <a:solidFill>
                  <a:schemeClr val="tx1"/>
                </a:solidFill>
                <a:effectLst/>
              </a:rPr>
              <a:t> Talwalkar (2012) Foundations of Machine Learning, The MIT Press</a:t>
            </a:r>
          </a:p>
          <a:p>
            <a:r>
              <a:rPr lang="en-US" sz="1100" b="0" i="0" u="none" kern="1200" dirty="0">
                <a:solidFill>
                  <a:schemeClr val="tx1"/>
                </a:solidFill>
                <a:effectLst/>
              </a:rPr>
              <a:t>[2] Photo</a:t>
            </a:r>
            <a:r>
              <a:rPr lang="en-US" sz="1100" b="0" i="0" u="none" kern="1200" baseline="0" dirty="0">
                <a:solidFill>
                  <a:schemeClr val="tx1"/>
                </a:solidFill>
                <a:effectLst/>
              </a:rPr>
              <a:t> via </a:t>
            </a:r>
            <a:r>
              <a:rPr lang="en-US" sz="1100" b="0" i="0" u="none" kern="1200" dirty="0">
                <a:solidFill>
                  <a:schemeClr val="tx1"/>
                </a:solidFill>
                <a:effectLst/>
              </a:rPr>
              <a:t>https://</a:t>
            </a:r>
            <a:r>
              <a:rPr lang="en-US" sz="1100" b="0" i="0" u="none" kern="1200" dirty="0" err="1">
                <a:solidFill>
                  <a:schemeClr val="tx1"/>
                </a:solidFill>
                <a:effectLst/>
              </a:rPr>
              <a:t>www.lexalytics.com</a:t>
            </a:r>
            <a:r>
              <a:rPr lang="en-US" sz="1100" b="0" i="0" u="none" kern="1200" dirty="0">
                <a:solidFill>
                  <a:schemeClr val="tx1"/>
                </a:solidFill>
                <a:effectLst/>
              </a:rPr>
              <a:t>/images/extra/</a:t>
            </a:r>
            <a:r>
              <a:rPr lang="en-US" sz="1100" b="0" i="0" u="none" kern="1200" dirty="0" err="1">
                <a:solidFill>
                  <a:schemeClr val="tx1"/>
                </a:solidFill>
                <a:effectLst/>
              </a:rPr>
              <a:t>machinelearning.png</a:t>
            </a:r>
            <a:endParaRPr lang="en-US" sz="1100" u="none" dirty="0"/>
          </a:p>
        </p:txBody>
      </p:sp>
    </p:spTree>
    <p:extLst>
      <p:ext uri="{BB962C8B-B14F-4D97-AF65-F5344CB8AC3E}">
        <p14:creationId xmlns:p14="http://schemas.microsoft.com/office/powerpoint/2010/main" val="18184295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642938"/>
            <a:ext cx="5946775" cy="3346450"/>
          </a:xfrm>
        </p:spPr>
      </p:sp>
      <p:sp>
        <p:nvSpPr>
          <p:cNvPr id="3" name="Notes Placeholder 2"/>
          <p:cNvSpPr>
            <a:spLocks noGrp="1"/>
          </p:cNvSpPr>
          <p:nvPr>
            <p:ph type="body" idx="1"/>
          </p:nvPr>
        </p:nvSpPr>
        <p:spPr>
          <a:xfrm>
            <a:off x="483394" y="4191000"/>
            <a:ext cx="5943600" cy="1447800"/>
          </a:xfrm>
        </p:spPr>
        <p:txBody>
          <a:bodyPr/>
          <a:lstStyle/>
          <a:p>
            <a:pPr algn="just"/>
            <a:r>
              <a:rPr lang="en-US" sz="1200" kern="1200" dirty="0">
                <a:solidFill>
                  <a:schemeClr val="tx1"/>
                </a:solidFill>
                <a:effectLst/>
                <a:latin typeface="Arial" charset="0"/>
                <a:ea typeface="Arial" charset="0"/>
                <a:cs typeface="Arial" charset="0"/>
              </a:rPr>
              <a:t>You can think of the way how you know them when you are young… your mother told you this is an apple. And then after a few times training, you know that something looks like this and smell and taste like this is an apple.</a:t>
            </a:r>
            <a:r>
              <a:rPr lang="en-US" sz="1200" kern="1200" baseline="0" dirty="0">
                <a:solidFill>
                  <a:schemeClr val="tx1"/>
                </a:solidFill>
                <a:effectLst/>
                <a:latin typeface="Arial" charset="0"/>
                <a:ea typeface="Arial" charset="0"/>
                <a:cs typeface="Arial" charset="0"/>
              </a:rPr>
              <a:t> </a:t>
            </a:r>
            <a:r>
              <a:rPr lang="en-US" sz="1200" kern="1200" dirty="0">
                <a:solidFill>
                  <a:schemeClr val="tx1"/>
                </a:solidFill>
                <a:effectLst/>
                <a:latin typeface="Arial" charset="0"/>
                <a:ea typeface="Arial" charset="0"/>
                <a:cs typeface="Arial" charset="0"/>
              </a:rPr>
              <a:t>So these things are recognized because over time we were taught to recognize them by knowing it in different ways. And those are all associated with its names. </a:t>
            </a:r>
          </a:p>
          <a:p>
            <a:r>
              <a:rPr lang="en-US" sz="1200" kern="1200" dirty="0">
                <a:solidFill>
                  <a:schemeClr val="tx1"/>
                </a:solidFill>
                <a:effectLst/>
                <a:latin typeface="Arial" charset="0"/>
                <a:ea typeface="Arial" charset="0"/>
                <a:cs typeface="Arial" charset="0"/>
              </a:rPr>
              <a:t> </a:t>
            </a:r>
          </a:p>
          <a:p>
            <a:endParaRPr lang="en-US" sz="1200" baseline="0" dirty="0">
              <a:latin typeface="Arial" charset="0"/>
              <a:ea typeface="Arial" charset="0"/>
              <a:cs typeface="Arial" charset="0"/>
            </a:endParaRPr>
          </a:p>
          <a:p>
            <a:endParaRPr lang="en-US" sz="1200" dirty="0">
              <a:latin typeface="Arial" charset="0"/>
              <a:ea typeface="Arial" charset="0"/>
              <a:cs typeface="Arial" charset="0"/>
            </a:endParaRPr>
          </a:p>
        </p:txBody>
      </p:sp>
    </p:spTree>
    <p:extLst>
      <p:ext uri="{BB962C8B-B14F-4D97-AF65-F5344CB8AC3E}">
        <p14:creationId xmlns:p14="http://schemas.microsoft.com/office/powerpoint/2010/main" val="16494205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457200"/>
            <a:ext cx="5946775" cy="3346450"/>
          </a:xfrm>
        </p:spPr>
      </p:sp>
      <p:sp>
        <p:nvSpPr>
          <p:cNvPr id="3" name="Notes Placeholder 2"/>
          <p:cNvSpPr>
            <a:spLocks noGrp="1"/>
          </p:cNvSpPr>
          <p:nvPr>
            <p:ph type="body" idx="1"/>
          </p:nvPr>
        </p:nvSpPr>
        <p:spPr>
          <a:xfrm>
            <a:off x="483394" y="3962400"/>
            <a:ext cx="5917406" cy="1905000"/>
          </a:xfrm>
        </p:spPr>
        <p:txBody>
          <a:bodyPr/>
          <a:lstStyle/>
          <a:p>
            <a:pPr algn="just"/>
            <a:r>
              <a:rPr lang="en-US" dirty="0"/>
              <a:t>The image above demonstrates one interpretation of the fruits and vegetables into meaningful rows and columns of data, labeled data.  This data represents a training data set for several labeled fruits and vegetables.  Albeit small, this data set is fully capable of helping identify whether or not a newly introduced vegetable or fruit is one of the six items listed in the data set.</a:t>
            </a:r>
          </a:p>
        </p:txBody>
      </p:sp>
    </p:spTree>
    <p:extLst>
      <p:ext uri="{BB962C8B-B14F-4D97-AF65-F5344CB8AC3E}">
        <p14:creationId xmlns:p14="http://schemas.microsoft.com/office/powerpoint/2010/main" val="20853213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457200"/>
            <a:ext cx="5946775" cy="3346450"/>
          </a:xfrm>
        </p:spPr>
      </p:sp>
      <p:sp>
        <p:nvSpPr>
          <p:cNvPr id="3" name="Notes Placeholder 2"/>
          <p:cNvSpPr>
            <a:spLocks noGrp="1"/>
          </p:cNvSpPr>
          <p:nvPr>
            <p:ph type="body" idx="1"/>
          </p:nvPr>
        </p:nvSpPr>
        <p:spPr>
          <a:xfrm>
            <a:off x="483394" y="3962400"/>
            <a:ext cx="5943600" cy="1905000"/>
          </a:xfrm>
        </p:spPr>
        <p:txBody>
          <a:bodyPr/>
          <a:lstStyle/>
          <a:p>
            <a:pPr algn="just"/>
            <a:r>
              <a:rPr lang="en-US" dirty="0"/>
              <a:t>With unsupervised learning only the features (variables) are considered. There is no training data to train a model, the correct classifications of the data is not known, and the output is not a function but instead a natural meaningful grouping.  Because labeled data is not used, there is no mechanism to evaluate the accuracy of the output.  This is a key differentiator from supervised learning.</a:t>
            </a:r>
          </a:p>
        </p:txBody>
      </p:sp>
    </p:spTree>
    <p:extLst>
      <p:ext uri="{BB962C8B-B14F-4D97-AF65-F5344CB8AC3E}">
        <p14:creationId xmlns:p14="http://schemas.microsoft.com/office/powerpoint/2010/main" val="16416339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457200"/>
            <a:ext cx="5946775" cy="3346450"/>
          </a:xfrm>
        </p:spPr>
      </p:sp>
      <p:sp>
        <p:nvSpPr>
          <p:cNvPr id="3" name="Notes Placeholder 2"/>
          <p:cNvSpPr>
            <a:spLocks noGrp="1"/>
          </p:cNvSpPr>
          <p:nvPr>
            <p:ph type="body" idx="1"/>
          </p:nvPr>
        </p:nvSpPr>
        <p:spPr>
          <a:xfrm>
            <a:off x="483394" y="3962400"/>
            <a:ext cx="5943600" cy="1447800"/>
          </a:xfrm>
        </p:spPr>
        <p:txBody>
          <a:bodyPr/>
          <a:lstStyle/>
          <a:p>
            <a:pPr algn="just"/>
            <a:r>
              <a:rPr lang="en-US" sz="1200" kern="1200" dirty="0">
                <a:solidFill>
                  <a:schemeClr val="tx1"/>
                </a:solidFill>
                <a:effectLst/>
                <a:latin typeface="Arial" charset="0"/>
                <a:ea typeface="Arial" charset="0"/>
                <a:cs typeface="Arial" charset="0"/>
              </a:rPr>
              <a:t>Unlike the case of supervised learning, where the fruits and vegetable are labeled, unsupervised learning is to figure out meaningful and shared features of the fruits and vegetables.</a:t>
            </a:r>
            <a:r>
              <a:rPr lang="en-US" sz="1200" kern="1200" baseline="0" dirty="0">
                <a:solidFill>
                  <a:schemeClr val="tx1"/>
                </a:solidFill>
                <a:effectLst/>
                <a:latin typeface="Arial" charset="0"/>
                <a:ea typeface="Arial" charset="0"/>
                <a:cs typeface="Arial" charset="0"/>
              </a:rPr>
              <a:t> </a:t>
            </a:r>
            <a:r>
              <a:rPr lang="en-US" sz="1200" kern="1200" dirty="0">
                <a:solidFill>
                  <a:schemeClr val="tx1"/>
                </a:solidFill>
                <a:effectLst/>
                <a:latin typeface="Arial" charset="0"/>
                <a:ea typeface="Arial" charset="0"/>
                <a:cs typeface="Arial" charset="0"/>
              </a:rPr>
              <a:t>Suppose that you don’t recognize those things. You don’t know it is an apple, or pear or lettuce. But that doesn’t matter. The system doesn’t expect me to know its name. Just the next time I see it again, I will know that is the same thing I I’ve see today. </a:t>
            </a:r>
            <a:r>
              <a:rPr lang="en-US" sz="1200" kern="1200" baseline="0" dirty="0">
                <a:solidFill>
                  <a:schemeClr val="tx1"/>
                </a:solidFill>
                <a:effectLst/>
                <a:latin typeface="Arial" charset="0"/>
                <a:ea typeface="Arial" charset="0"/>
                <a:cs typeface="Arial" charset="0"/>
              </a:rPr>
              <a:t> </a:t>
            </a:r>
            <a:r>
              <a:rPr lang="en-US" sz="1200" kern="1200" dirty="0">
                <a:solidFill>
                  <a:schemeClr val="tx1"/>
                </a:solidFill>
                <a:effectLst/>
                <a:latin typeface="Arial" charset="0"/>
                <a:ea typeface="Arial" charset="0"/>
                <a:cs typeface="Arial" charset="0"/>
              </a:rPr>
              <a:t>So how do we have the ability to know it/ to group it as the same thing we see today? </a:t>
            </a:r>
            <a:r>
              <a:rPr lang="en-US" sz="1200" kern="1200" baseline="0" dirty="0">
                <a:solidFill>
                  <a:schemeClr val="tx1"/>
                </a:solidFill>
                <a:effectLst/>
                <a:latin typeface="Arial" charset="0"/>
                <a:ea typeface="Arial" charset="0"/>
                <a:cs typeface="Arial" charset="0"/>
              </a:rPr>
              <a:t> </a:t>
            </a:r>
            <a:r>
              <a:rPr lang="en-US" sz="1200" kern="1200" dirty="0">
                <a:solidFill>
                  <a:schemeClr val="tx1"/>
                </a:solidFill>
                <a:effectLst/>
                <a:latin typeface="Arial" charset="0"/>
                <a:ea typeface="Arial" charset="0"/>
                <a:cs typeface="Arial" charset="0"/>
              </a:rPr>
              <a:t>By Category or by group</a:t>
            </a:r>
          </a:p>
          <a:p>
            <a:endParaRPr lang="en-US" dirty="0">
              <a:latin typeface="Arial" charset="0"/>
              <a:ea typeface="Arial" charset="0"/>
              <a:cs typeface="Arial" charset="0"/>
            </a:endParaRPr>
          </a:p>
        </p:txBody>
      </p:sp>
    </p:spTree>
    <p:extLst>
      <p:ext uri="{BB962C8B-B14F-4D97-AF65-F5344CB8AC3E}">
        <p14:creationId xmlns:p14="http://schemas.microsoft.com/office/powerpoint/2010/main" val="15541965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457200"/>
            <a:ext cx="5946775" cy="3346450"/>
          </a:xfrm>
        </p:spPr>
      </p:sp>
      <p:sp>
        <p:nvSpPr>
          <p:cNvPr id="3" name="Notes Placeholder 2"/>
          <p:cNvSpPr>
            <a:spLocks noGrp="1"/>
          </p:cNvSpPr>
          <p:nvPr>
            <p:ph type="body" idx="1"/>
          </p:nvPr>
        </p:nvSpPr>
        <p:spPr>
          <a:xfrm>
            <a:off x="483394" y="3962400"/>
            <a:ext cx="5943600" cy="1295400"/>
          </a:xfrm>
        </p:spPr>
        <p:txBody>
          <a:bodyPr/>
          <a:lstStyle/>
          <a:p>
            <a:pPr algn="just"/>
            <a:r>
              <a:rPr lang="en-US" dirty="0"/>
              <a:t>An unsupervised machine learning task  will attempt to group objects in a meaningful way.  In our example, it is not unreasonable to expect groupings by color, shape, or tactile feel.  This example is overly simplistic but this may not be the case with all unsupervised machine learning tasks.  Often, this approach to machine learning is used to unearth patterns in the data that may not be obvious to the naked eye or other forms of analytics.</a:t>
            </a:r>
          </a:p>
        </p:txBody>
      </p:sp>
    </p:spTree>
    <p:extLst>
      <p:ext uri="{BB962C8B-B14F-4D97-AF65-F5344CB8AC3E}">
        <p14:creationId xmlns:p14="http://schemas.microsoft.com/office/powerpoint/2010/main" val="1583797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5943600" cy="33432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423953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5943600" cy="3344863"/>
          </a:xfrm>
        </p:spPr>
      </p:sp>
      <p:sp>
        <p:nvSpPr>
          <p:cNvPr id="3" name="Notes Placeholder 2"/>
          <p:cNvSpPr>
            <a:spLocks noGrp="1"/>
          </p:cNvSpPr>
          <p:nvPr>
            <p:ph type="body" idx="1"/>
          </p:nvPr>
        </p:nvSpPr>
        <p:spPr>
          <a:xfrm>
            <a:off x="483394" y="4038600"/>
            <a:ext cx="5943600" cy="2209800"/>
          </a:xfrm>
        </p:spPr>
        <p:txBody>
          <a:bodyPr/>
          <a:lstStyle/>
          <a:p>
            <a:pPr algn="just"/>
            <a:r>
              <a:rPr lang="en-US" dirty="0"/>
              <a:t>Semi-supervised learning is the intersection of supervised and unsupervised learning.  Using a small training data set along with a supervised machine learning task, a model is created to help predict, or label, data that is not labeled.  In the example above, data about images of the actor George Clooney are used to train a model which can be used in conjunction with unsupervised machine learning techniques to identify George Clooney in a other images, some of which may be distorted images of this likeness.</a:t>
            </a:r>
            <a:endParaRPr lang="en-US" sz="1200" kern="1200" dirty="0">
              <a:solidFill>
                <a:schemeClr val="tx1"/>
              </a:solidFill>
              <a:effectLst/>
              <a:latin typeface="Arial" charset="0"/>
              <a:ea typeface="Arial" charset="0"/>
              <a:cs typeface="Arial" charset="0"/>
            </a:endParaRPr>
          </a:p>
          <a:p>
            <a:pPr algn="just"/>
            <a:r>
              <a:rPr lang="en-US" sz="1200" kern="1200" dirty="0">
                <a:solidFill>
                  <a:schemeClr val="tx1"/>
                </a:solidFill>
                <a:effectLst/>
                <a:latin typeface="Arial" charset="0"/>
                <a:ea typeface="Arial" charset="0"/>
                <a:cs typeface="Arial" charset="0"/>
              </a:rPr>
              <a:t>(Another example of Facebook</a:t>
            </a:r>
            <a:r>
              <a:rPr lang="zh-CN" altLang="en-US" sz="1200" kern="1200" dirty="0">
                <a:solidFill>
                  <a:schemeClr val="tx1"/>
                </a:solidFill>
                <a:effectLst/>
                <a:latin typeface="Arial" charset="0"/>
                <a:ea typeface="Arial" charset="0"/>
                <a:cs typeface="Arial" charset="0"/>
              </a:rPr>
              <a:t> </a:t>
            </a:r>
            <a:r>
              <a:rPr lang="en-US" sz="1200" kern="1200" dirty="0">
                <a:solidFill>
                  <a:schemeClr val="tx1"/>
                </a:solidFill>
                <a:effectLst/>
                <a:latin typeface="Arial" charset="0"/>
                <a:ea typeface="Arial" charset="0"/>
                <a:cs typeface="Arial" charset="0"/>
              </a:rPr>
              <a:t>The best example is Facebook. If you upload a picture for the first time Facebook book will ask who is in the picture.  You manually assign the correct label “this is Ashley” and then, when you upload another picture that includes Ashley, Facebook will automatically know who it </a:t>
            </a:r>
            <a:r>
              <a:rPr lang="en-US" sz="1200" kern="1200">
                <a:solidFill>
                  <a:schemeClr val="tx1"/>
                </a:solidFill>
                <a:effectLst/>
                <a:latin typeface="Arial" charset="0"/>
                <a:ea typeface="Arial" charset="0"/>
                <a:cs typeface="Arial" charset="0"/>
              </a:rPr>
              <a:t>is.)</a:t>
            </a:r>
            <a:endParaRPr lang="en-US" sz="1200" kern="1200" dirty="0">
              <a:solidFill>
                <a:schemeClr val="tx1"/>
              </a:solidFill>
              <a:effectLst/>
              <a:latin typeface="Arial" charset="0"/>
              <a:ea typeface="Arial" charset="0"/>
              <a:cs typeface="Arial" charset="0"/>
            </a:endParaRPr>
          </a:p>
        </p:txBody>
      </p:sp>
    </p:spTree>
    <p:extLst>
      <p:ext uri="{BB962C8B-B14F-4D97-AF65-F5344CB8AC3E}">
        <p14:creationId xmlns:p14="http://schemas.microsoft.com/office/powerpoint/2010/main" val="20198564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1200"/>
              </a:spcBef>
              <a:spcAft>
                <a:spcPts val="0"/>
              </a:spcAft>
              <a:buClrTx/>
              <a:buSzTx/>
              <a:buFontTx/>
              <a:buNone/>
              <a:tabLst/>
              <a:defRPr/>
            </a:pPr>
            <a:r>
              <a:rPr lang="en-US" dirty="0"/>
              <a:t>In this module, you learned key machine learning terminology, the main categories of machine learning, and the two types of data used in machine learning; labeled, and unlabeled.</a:t>
            </a:r>
          </a:p>
          <a:p>
            <a:endParaRPr lang="en-US" dirty="0"/>
          </a:p>
        </p:txBody>
      </p:sp>
    </p:spTree>
    <p:extLst>
      <p:ext uri="{BB962C8B-B14F-4D97-AF65-F5344CB8AC3E}">
        <p14:creationId xmlns:p14="http://schemas.microsoft.com/office/powerpoint/2010/main" val="7705269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5943600" cy="33432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142262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1200"/>
              </a:spcBef>
              <a:spcAft>
                <a:spcPts val="0"/>
              </a:spcAft>
              <a:buClrTx/>
              <a:buSzTx/>
              <a:buFontTx/>
              <a:buNone/>
              <a:tabLst/>
              <a:defRPr/>
            </a:pPr>
            <a:r>
              <a:rPr lang="en-US" sz="1200" dirty="0">
                <a:latin typeface="Arial" charset="0"/>
                <a:ea typeface="Arial" charset="0"/>
                <a:cs typeface="Arial" charset="0"/>
              </a:rPr>
              <a:t>This module provides a brief introduction to the main objectives of machine learning along with the most common approaches to machine learning. Key terminologies that distinguish between “describing” and “predicting” are discussed along with several common approaches such as classification, regression, clustering, plus others.</a:t>
            </a:r>
            <a:endParaRPr lang="en-US" sz="1200" dirty="0">
              <a:solidFill>
                <a:srgbClr val="FF0000"/>
              </a:solidFill>
              <a:latin typeface="Arial" charset="0"/>
              <a:ea typeface="Arial" charset="0"/>
              <a:cs typeface="Arial" charset="0"/>
            </a:endParaRPr>
          </a:p>
          <a:p>
            <a:endParaRPr lang="en-US" dirty="0"/>
          </a:p>
        </p:txBody>
      </p:sp>
    </p:spTree>
    <p:extLst>
      <p:ext uri="{BB962C8B-B14F-4D97-AF65-F5344CB8AC3E}">
        <p14:creationId xmlns:p14="http://schemas.microsoft.com/office/powerpoint/2010/main" val="12315614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457200"/>
            <a:ext cx="5946775" cy="3346450"/>
          </a:xfrm>
        </p:spPr>
      </p:sp>
      <p:sp>
        <p:nvSpPr>
          <p:cNvPr id="3" name="Notes Placeholder 2"/>
          <p:cNvSpPr>
            <a:spLocks noGrp="1"/>
          </p:cNvSpPr>
          <p:nvPr>
            <p:ph type="body" idx="1"/>
          </p:nvPr>
        </p:nvSpPr>
        <p:spPr>
          <a:xfrm>
            <a:off x="483394" y="3962400"/>
            <a:ext cx="5943600" cy="2286000"/>
          </a:xfrm>
        </p:spPr>
        <p:txBody>
          <a:bodyPr/>
          <a:lstStyle/>
          <a:p>
            <a:pPr algn="just"/>
            <a:r>
              <a:rPr lang="en-US" sz="1200" dirty="0">
                <a:latin typeface="Arial" charset="0"/>
                <a:ea typeface="Arial" charset="0"/>
                <a:cs typeface="Arial" charset="0"/>
              </a:rPr>
              <a:t>Machine learning can be described as having two main goals:</a:t>
            </a:r>
          </a:p>
          <a:p>
            <a:pPr algn="just"/>
            <a:r>
              <a:rPr lang="en-US" sz="1200" dirty="0">
                <a:latin typeface="Arial" charset="0"/>
                <a:ea typeface="Arial" charset="0"/>
                <a:cs typeface="Arial" charset="0"/>
              </a:rPr>
              <a:t>Describe: Machine learning is an important tool to help explain, or unearth hidden patterns in complex data.  These patterns represent real phenomena, and with the help of machine learning can be transformed into mathematical or rule set representations that are meaningful.</a:t>
            </a:r>
          </a:p>
          <a:p>
            <a:pPr algn="just"/>
            <a:r>
              <a:rPr lang="en-US" sz="1200" dirty="0">
                <a:latin typeface="Arial" charset="0"/>
                <a:ea typeface="Arial" charset="0"/>
                <a:cs typeface="Arial" charset="0"/>
              </a:rPr>
              <a:t>Predict: With predictions, you start with a set of input variables from which you predict an output.  An example of prediction includes predicting the sale price of a home based on a data set that includes the selling prices of home in its vicinity, interest rates, and demographic information about the buyer and seller.</a:t>
            </a:r>
          </a:p>
        </p:txBody>
      </p:sp>
    </p:spTree>
    <p:extLst>
      <p:ext uri="{BB962C8B-B14F-4D97-AF65-F5344CB8AC3E}">
        <p14:creationId xmlns:p14="http://schemas.microsoft.com/office/powerpoint/2010/main" val="3588028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457200"/>
            <a:ext cx="5946775" cy="3346450"/>
          </a:xfrm>
        </p:spPr>
      </p:sp>
      <p:sp>
        <p:nvSpPr>
          <p:cNvPr id="3" name="Notes Placeholder 2"/>
          <p:cNvSpPr>
            <a:spLocks noGrp="1"/>
          </p:cNvSpPr>
          <p:nvPr>
            <p:ph type="body" idx="1"/>
          </p:nvPr>
        </p:nvSpPr>
        <p:spPr>
          <a:xfrm>
            <a:off x="483394" y="3962400"/>
            <a:ext cx="5943600" cy="2438400"/>
          </a:xfrm>
        </p:spPr>
        <p:txBody>
          <a:bodyPr/>
          <a:lstStyle/>
          <a:p>
            <a:pPr algn="just"/>
            <a:r>
              <a:rPr lang="en-US" sz="1200" dirty="0">
                <a:latin typeface="Arial" charset="0"/>
                <a:ea typeface="Arial" charset="0"/>
                <a:cs typeface="Arial" charset="0"/>
              </a:rPr>
              <a:t>In machine learning and statistics, classification is the problem of identifying to which of a set of categories (sub-populations) a new observation belongs, on the basis of a training set of data containing observations (or instances) whose category membership is known. An example would be assigning a given email into "spam" or "non-spam" classes or assigning a diagnosis to a given patient as described by observed characteristics of the patient (gender, blood pressure, presence or absence of certain symptoms, etc.). Classification is an example of pattern recognition. </a:t>
            </a:r>
            <a:r>
              <a:rPr lang="en-US" sz="1200" baseline="30000" dirty="0">
                <a:latin typeface="Arial" charset="0"/>
                <a:ea typeface="Arial" charset="0"/>
                <a:cs typeface="Arial" charset="0"/>
              </a:rPr>
              <a:t>(2)</a:t>
            </a:r>
          </a:p>
          <a:p>
            <a:endParaRPr lang="en-US" sz="1200" dirty="0">
              <a:latin typeface="Arial" charset="0"/>
              <a:ea typeface="Arial" charset="0"/>
              <a:cs typeface="Arial" charset="0"/>
            </a:endParaRPr>
          </a:p>
          <a:p>
            <a:r>
              <a:rPr lang="en-US" sz="1100" dirty="0">
                <a:latin typeface="Arial" charset="0"/>
                <a:ea typeface="Arial" charset="0"/>
                <a:cs typeface="Arial" charset="0"/>
              </a:rPr>
              <a:t>[1]. Image: Hound Dog. http://guff.com/follow-the-fun-with-these-funny-flow-charts</a:t>
            </a:r>
          </a:p>
          <a:p>
            <a:r>
              <a:rPr lang="en-US" sz="1100" dirty="0">
                <a:latin typeface="Arial" charset="0"/>
                <a:ea typeface="Arial" charset="0"/>
                <a:cs typeface="Arial" charset="0"/>
              </a:rPr>
              <a:t>[2]. Statistical Classification. https://en.wikipedia.org/wiki/Statistical_classification</a:t>
            </a:r>
          </a:p>
        </p:txBody>
      </p:sp>
    </p:spTree>
    <p:extLst>
      <p:ext uri="{BB962C8B-B14F-4D97-AF65-F5344CB8AC3E}">
        <p14:creationId xmlns:p14="http://schemas.microsoft.com/office/powerpoint/2010/main" val="18765804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5943600" cy="3344863"/>
          </a:xfrm>
        </p:spPr>
      </p:sp>
      <p:sp>
        <p:nvSpPr>
          <p:cNvPr id="3" name="Notes Placeholder 2"/>
          <p:cNvSpPr>
            <a:spLocks noGrp="1"/>
          </p:cNvSpPr>
          <p:nvPr>
            <p:ph type="body" idx="1"/>
          </p:nvPr>
        </p:nvSpPr>
        <p:spPr>
          <a:xfrm>
            <a:off x="483394" y="3962400"/>
            <a:ext cx="5943600" cy="3810000"/>
          </a:xfrm>
        </p:spPr>
        <p:txBody>
          <a:bodyPr/>
          <a:lstStyle/>
          <a:p>
            <a:pPr algn="just"/>
            <a:r>
              <a:rPr lang="en-US" sz="1200" dirty="0">
                <a:latin typeface="Arial" charset="0"/>
                <a:ea typeface="Arial" charset="0"/>
                <a:cs typeface="Arial" charset="0"/>
              </a:rPr>
              <a:t>“Considered to be the most popular machine learning algorithm today, decision trees are easy to interpret, easy to operationalize, and easy to visualize.  When a desired outcome is a series of (yes/no) questions, decision trees offer an excellent approach to machine learning.</a:t>
            </a:r>
          </a:p>
          <a:p>
            <a:pPr algn="just"/>
            <a:r>
              <a:rPr lang="en-US" sz="1200" dirty="0">
                <a:latin typeface="Arial" charset="0"/>
                <a:ea typeface="Arial" charset="0"/>
                <a:cs typeface="Arial" charset="0"/>
              </a:rPr>
              <a:t>Reasons to choose:</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Accommodates inputs of any type (numerical, categorical)</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Handles highly correlated independent variables</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Known existence of non-linear (complex) independent variables</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Computationally efficient</a:t>
            </a:r>
          </a:p>
          <a:p>
            <a:pPr algn="just"/>
            <a:r>
              <a:rPr lang="en-US" sz="1200" dirty="0">
                <a:latin typeface="Arial" charset="0"/>
                <a:ea typeface="Arial" charset="0"/>
                <a:cs typeface="Arial" charset="0"/>
              </a:rPr>
              <a:t>Caveats:</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Sensitive to small changes in training data</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Target variable dependent on many independent variables</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Deep trees may signal overfitting of training data” </a:t>
            </a:r>
            <a:r>
              <a:rPr lang="en-US" sz="1200" baseline="30000" dirty="0">
                <a:latin typeface="Arial" charset="0"/>
                <a:ea typeface="Arial" charset="0"/>
                <a:cs typeface="Arial" charset="0"/>
              </a:rPr>
              <a:t>(1)</a:t>
            </a:r>
          </a:p>
          <a:p>
            <a:endParaRPr lang="en-US" sz="1200" dirty="0">
              <a:latin typeface="Arial" charset="0"/>
              <a:ea typeface="Arial" charset="0"/>
              <a:cs typeface="Arial" charset="0"/>
            </a:endParaRPr>
          </a:p>
          <a:p>
            <a:r>
              <a:rPr lang="en-US" sz="1100" dirty="0">
                <a:latin typeface="Arial" charset="0"/>
                <a:ea typeface="Arial" charset="0"/>
                <a:cs typeface="Arial" charset="0"/>
              </a:rPr>
              <a:t>[1] </a:t>
            </a:r>
            <a:r>
              <a:rPr lang="en-US" sz="1100" dirty="0" err="1">
                <a:latin typeface="Arial" charset="0"/>
                <a:ea typeface="Arial" charset="0"/>
                <a:cs typeface="Arial" charset="0"/>
              </a:rPr>
              <a:t>Diertrich</a:t>
            </a:r>
            <a:r>
              <a:rPr lang="en-US" sz="1100" dirty="0">
                <a:latin typeface="Arial" charset="0"/>
                <a:ea typeface="Arial" charset="0"/>
                <a:cs typeface="Arial" charset="0"/>
              </a:rPr>
              <a:t>, D. Heller B, Yang, B. (2015). Data Science and Big Data Analytics. Indianapolis: Wiley</a:t>
            </a:r>
          </a:p>
        </p:txBody>
      </p:sp>
    </p:spTree>
    <p:extLst>
      <p:ext uri="{BB962C8B-B14F-4D97-AF65-F5344CB8AC3E}">
        <p14:creationId xmlns:p14="http://schemas.microsoft.com/office/powerpoint/2010/main" val="2384977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457200"/>
            <a:ext cx="5946775" cy="3346450"/>
          </a:xfrm>
        </p:spPr>
      </p:sp>
      <p:sp>
        <p:nvSpPr>
          <p:cNvPr id="3" name="Notes Placeholder 2"/>
          <p:cNvSpPr>
            <a:spLocks noGrp="1"/>
          </p:cNvSpPr>
          <p:nvPr>
            <p:ph type="body" idx="1"/>
          </p:nvPr>
        </p:nvSpPr>
        <p:spPr>
          <a:xfrm>
            <a:off x="483394" y="3962400"/>
            <a:ext cx="5943600" cy="4419600"/>
          </a:xfrm>
        </p:spPr>
        <p:txBody>
          <a:bodyPr/>
          <a:lstStyle/>
          <a:p>
            <a:pPr algn="just"/>
            <a:r>
              <a:rPr lang="en-US" sz="1200" dirty="0">
                <a:latin typeface="Arial" charset="0"/>
                <a:ea typeface="Arial" charset="0"/>
                <a:cs typeface="Arial" charset="0"/>
              </a:rPr>
              <a:t>“The term "regression" was coined by Francis Galton in the nineteenth century to describe a biological phenomenon. The phenomenon was that the heights of descendants of tall ancestors tend to regress down towards a normal average (a phenomenon also known as regression toward the mean). </a:t>
            </a:r>
          </a:p>
          <a:p>
            <a:pPr algn="just"/>
            <a:r>
              <a:rPr lang="en-US" sz="1200" dirty="0">
                <a:latin typeface="Arial" charset="0"/>
                <a:ea typeface="Arial" charset="0"/>
                <a:cs typeface="Arial" charset="0"/>
              </a:rPr>
              <a:t>Specifically, regression analysis helps one understand how the value of the dependent variable (also referred to as outcome) changes when any one of the independent variables changes (also referred as drivers), while the other independent variables are held fixed. Regression analysis estimates the conditional expectation of the dependent variable given the independent variables — that is, the mean value of the dependent variable when the independent variables are held fixed. </a:t>
            </a:r>
          </a:p>
          <a:p>
            <a:pPr algn="just"/>
            <a:r>
              <a:rPr lang="en-US" sz="1200" dirty="0">
                <a:latin typeface="Arial" charset="0"/>
                <a:ea typeface="Arial" charset="0"/>
                <a:cs typeface="Arial" charset="0"/>
              </a:rPr>
              <a:t>Some example questions are : </a:t>
            </a:r>
          </a:p>
          <a:p>
            <a:pPr marL="171450" indent="-171450" algn="just">
              <a:spcBef>
                <a:spcPts val="0"/>
              </a:spcBef>
              <a:buFont typeface="Arial" charset="0"/>
              <a:buChar char="•"/>
            </a:pPr>
            <a:r>
              <a:rPr lang="en-US" sz="1200" dirty="0">
                <a:latin typeface="Arial" charset="0"/>
                <a:ea typeface="Arial" charset="0"/>
                <a:cs typeface="Arial" charset="0"/>
              </a:rPr>
              <a:t>I want to predict the lifetime value of this customer and understand what drives LTV.  What drives the LTV higher or lower?</a:t>
            </a:r>
          </a:p>
          <a:p>
            <a:pPr marL="171450" indent="-171450" algn="just">
              <a:spcBef>
                <a:spcPts val="0"/>
              </a:spcBef>
              <a:buFont typeface="Arial" charset="0"/>
              <a:buChar char="•"/>
            </a:pPr>
            <a:r>
              <a:rPr lang="en-US" sz="1200" dirty="0">
                <a:latin typeface="Arial" charset="0"/>
                <a:ea typeface="Arial" charset="0"/>
                <a:cs typeface="Arial" charset="0"/>
              </a:rPr>
              <a:t>I want to predict the probability that this loan will default and understand what drives default.</a:t>
            </a:r>
          </a:p>
          <a:p>
            <a:pPr algn="just"/>
            <a:r>
              <a:rPr lang="en-US" sz="1200" dirty="0">
                <a:latin typeface="Arial" charset="0"/>
                <a:ea typeface="Arial" charset="0"/>
                <a:cs typeface="Arial" charset="0"/>
              </a:rPr>
              <a:t>Regression focuses on the relationship between the outputs and the inputs. It also provides a model that has some explanatory value, in addition to predicting outcomes. </a:t>
            </a:r>
          </a:p>
          <a:p>
            <a:pPr algn="just"/>
            <a:r>
              <a:rPr lang="en-US" sz="1200" u="sng" dirty="0">
                <a:latin typeface="Arial" charset="0"/>
                <a:ea typeface="Arial" charset="0"/>
                <a:cs typeface="Arial" charset="0"/>
              </a:rPr>
              <a:t>Reasons to choose:</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Robust to redundant variables, correlated variables.</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Explanatory value, relative impact of each variable on the outcome.</a:t>
            </a:r>
          </a:p>
          <a:p>
            <a:pPr algn="just"/>
            <a:r>
              <a:rPr lang="en-US" sz="1200" u="sng" dirty="0">
                <a:latin typeface="Arial" charset="0"/>
                <a:ea typeface="Arial" charset="0"/>
                <a:cs typeface="Arial" charset="0"/>
              </a:rPr>
              <a:t>Caveats:</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Assumes that each variable affects the outcome linearly and additively (e.g. Incomes with a wide dynamic range)</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Can’t handle variables that affect the outcome in a discontinuous way. (e.g. Step function)</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Doesn’t work well with discrete drivers that have a lot of distinct values. (e.g. Zip codes)” </a:t>
            </a:r>
            <a:r>
              <a:rPr lang="en-US" sz="1200" baseline="30000" dirty="0">
                <a:latin typeface="Arial" charset="0"/>
                <a:ea typeface="Arial" charset="0"/>
                <a:cs typeface="Arial" charset="0"/>
              </a:rPr>
              <a:t>(2)</a:t>
            </a:r>
          </a:p>
          <a:p>
            <a:pPr marL="171450" indent="-171450">
              <a:spcBef>
                <a:spcPts val="0"/>
              </a:spcBef>
              <a:buFont typeface="Arial" panose="020B0604020202020204" pitchFamily="34" charset="0"/>
              <a:buChar char="•"/>
            </a:pPr>
            <a:endParaRPr lang="en-US" sz="1200" dirty="0">
              <a:latin typeface="Arial" charset="0"/>
              <a:ea typeface="Arial" charset="0"/>
              <a:cs typeface="Arial" charset="0"/>
            </a:endParaRPr>
          </a:p>
          <a:p>
            <a:r>
              <a:rPr lang="en-US" sz="1100" dirty="0">
                <a:latin typeface="Arial" charset="0"/>
                <a:ea typeface="Arial" charset="0"/>
                <a:cs typeface="Arial" charset="0"/>
              </a:rPr>
              <a:t>[1] Illustration. Thanksgiving Turkey. https://www.pinterest.com/mackenziecorp/predictive-analytics/</a:t>
            </a:r>
          </a:p>
          <a:p>
            <a:pPr marL="0" marR="0" lvl="0" indent="0" algn="l" defTabSz="457200" rtl="0" eaLnBrk="1" fontAlgn="auto" latinLnBrk="0" hangingPunct="1">
              <a:lnSpc>
                <a:spcPct val="100000"/>
              </a:lnSpc>
              <a:spcBef>
                <a:spcPts val="1200"/>
              </a:spcBef>
              <a:spcAft>
                <a:spcPts val="0"/>
              </a:spcAft>
              <a:buClrTx/>
              <a:buSzTx/>
              <a:buFontTx/>
              <a:buNone/>
              <a:tabLst/>
              <a:defRPr/>
            </a:pPr>
            <a:r>
              <a:rPr lang="en-US" sz="1100" dirty="0">
                <a:latin typeface="Arial" charset="0"/>
                <a:ea typeface="Arial" charset="0"/>
                <a:cs typeface="Arial" charset="0"/>
              </a:rPr>
              <a:t>[2] </a:t>
            </a:r>
            <a:r>
              <a:rPr lang="en-US" sz="1100" dirty="0" err="1">
                <a:latin typeface="Arial" charset="0"/>
                <a:ea typeface="Arial" charset="0"/>
                <a:cs typeface="Arial" charset="0"/>
              </a:rPr>
              <a:t>Diertrich</a:t>
            </a:r>
            <a:r>
              <a:rPr lang="en-US" sz="1100" dirty="0">
                <a:latin typeface="Arial" charset="0"/>
                <a:ea typeface="Arial" charset="0"/>
                <a:cs typeface="Arial" charset="0"/>
              </a:rPr>
              <a:t>, D. Heller B, Yang, B. (2015). Data Science and Big Data Analytics. Indianapolis: Wiley</a:t>
            </a:r>
          </a:p>
          <a:p>
            <a:endParaRPr lang="en-US" sz="1200" dirty="0">
              <a:latin typeface="Arial" charset="0"/>
              <a:ea typeface="Arial" charset="0"/>
              <a:cs typeface="Arial" charset="0"/>
            </a:endParaRPr>
          </a:p>
        </p:txBody>
      </p:sp>
    </p:spTree>
    <p:extLst>
      <p:ext uri="{BB962C8B-B14F-4D97-AF65-F5344CB8AC3E}">
        <p14:creationId xmlns:p14="http://schemas.microsoft.com/office/powerpoint/2010/main" val="9262575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5943600" cy="3344863"/>
          </a:xfrm>
        </p:spPr>
      </p:sp>
      <p:sp>
        <p:nvSpPr>
          <p:cNvPr id="3" name="Notes Placeholder 2"/>
          <p:cNvSpPr>
            <a:spLocks noGrp="1"/>
          </p:cNvSpPr>
          <p:nvPr>
            <p:ph type="body" idx="1"/>
          </p:nvPr>
        </p:nvSpPr>
        <p:spPr>
          <a:xfrm>
            <a:off x="483394" y="3962400"/>
            <a:ext cx="5943600" cy="4800600"/>
          </a:xfrm>
        </p:spPr>
        <p:txBody>
          <a:bodyPr/>
          <a:lstStyle/>
          <a:p>
            <a:pPr algn="just"/>
            <a:r>
              <a:rPr lang="en-US" sz="1200" dirty="0">
                <a:latin typeface="Arial" charset="0"/>
                <a:ea typeface="Arial" charset="0"/>
                <a:cs typeface="Arial" charset="0"/>
              </a:rPr>
              <a:t>“Regression focuses on the relationship between an outcome and its input variables:</a:t>
            </a:r>
          </a:p>
          <a:p>
            <a:pPr marL="171450" indent="-171450" algn="just">
              <a:buFont typeface="Arial" charset="0"/>
              <a:buChar char="•"/>
            </a:pPr>
            <a:r>
              <a:rPr lang="en-US" sz="1200" dirty="0">
                <a:latin typeface="Arial" charset="0"/>
                <a:ea typeface="Arial" charset="0"/>
                <a:cs typeface="Arial" charset="0"/>
              </a:rPr>
              <a:t>Doesn’t just predict the outcome, it understands how changes in independent variables affect the outcome.</a:t>
            </a:r>
          </a:p>
          <a:p>
            <a:pPr marL="0" indent="0" algn="just">
              <a:buFontTx/>
              <a:buNone/>
            </a:pPr>
            <a:r>
              <a:rPr lang="en-US" sz="1200" dirty="0">
                <a:latin typeface="Arial" charset="0"/>
                <a:ea typeface="Arial" charset="0"/>
                <a:cs typeface="Arial" charset="0"/>
              </a:rPr>
              <a:t>Outcomes can be continuous or discrete, </a:t>
            </a:r>
          </a:p>
          <a:p>
            <a:pPr marL="171450" indent="-171450" algn="just">
              <a:spcBef>
                <a:spcPts val="0"/>
              </a:spcBef>
              <a:buFont typeface="Arial" charset="0"/>
              <a:buChar char="•"/>
            </a:pPr>
            <a:r>
              <a:rPr lang="en-US" sz="1200" dirty="0">
                <a:latin typeface="Arial" charset="0"/>
                <a:ea typeface="Arial" charset="0"/>
                <a:cs typeface="Arial" charset="0"/>
              </a:rPr>
              <a:t>When discrete (Logistic Regression) the probability that the outcome will occur is the output.</a:t>
            </a:r>
          </a:p>
          <a:p>
            <a:pPr marL="171450" indent="-171450" algn="just">
              <a:spcBef>
                <a:spcPts val="0"/>
              </a:spcBef>
              <a:buFont typeface="Arial" charset="0"/>
              <a:buChar char="•"/>
            </a:pPr>
            <a:r>
              <a:rPr lang="en-US" sz="1200" dirty="0">
                <a:latin typeface="Arial" charset="0"/>
                <a:ea typeface="Arial" charset="0"/>
                <a:cs typeface="Arial" charset="0"/>
              </a:rPr>
              <a:t>When continuous, the predicted value of an outcome is the output.</a:t>
            </a:r>
          </a:p>
          <a:p>
            <a:pPr marL="0" indent="0" algn="just">
              <a:buFontTx/>
              <a:buNone/>
            </a:pPr>
            <a:r>
              <a:rPr lang="en-US" sz="1200" dirty="0">
                <a:latin typeface="Arial" charset="0"/>
                <a:ea typeface="Arial" charset="0"/>
                <a:cs typeface="Arial" charset="0"/>
              </a:rPr>
              <a:t>Examples of the application of Linear Regression include:</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Predicting household income as a function of education, age, and gender.</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House price as a function of median home price in the neighborhood, square footage, number of rooms, etc.</a:t>
            </a:r>
          </a:p>
          <a:p>
            <a:pPr marL="0" indent="0" algn="just">
              <a:buFont typeface="Arial" panose="020B0604020202020204" pitchFamily="34" charset="0"/>
              <a:buNone/>
            </a:pPr>
            <a:r>
              <a:rPr lang="en-US" sz="1200" dirty="0">
                <a:latin typeface="Arial" charset="0"/>
                <a:ea typeface="Arial" charset="0"/>
                <a:cs typeface="Arial" charset="0"/>
              </a:rPr>
              <a:t>Example of the application of Logistic Regression include:</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Approval or denial of a mortgage</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Customer will purchase or not purchase from website</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Likelihood the New England Patriots will win the next Super bowl”</a:t>
            </a:r>
            <a:r>
              <a:rPr lang="en-US" sz="1200" baseline="30000" dirty="0">
                <a:latin typeface="Arial" charset="0"/>
                <a:ea typeface="Arial" charset="0"/>
                <a:cs typeface="Arial" charset="0"/>
              </a:rPr>
              <a:t>(2)</a:t>
            </a:r>
          </a:p>
          <a:p>
            <a:endParaRPr lang="en-US" sz="1200" dirty="0">
              <a:latin typeface="Arial" charset="0"/>
              <a:ea typeface="Arial" charset="0"/>
              <a:cs typeface="Arial" charset="0"/>
            </a:endParaRPr>
          </a:p>
          <a:p>
            <a:r>
              <a:rPr lang="en-US" sz="1100" dirty="0">
                <a:latin typeface="Arial" charset="0"/>
                <a:ea typeface="Arial" charset="0"/>
                <a:cs typeface="Arial" charset="0"/>
              </a:rPr>
              <a:t>[1] Images. Difference Between Regressions. http://www.listendata.com/2014/11/difference-between-linear-regression.html</a:t>
            </a:r>
          </a:p>
          <a:p>
            <a:pPr marL="0" marR="0" lvl="0" indent="0" algn="l" defTabSz="457200" rtl="0" eaLnBrk="1" fontAlgn="auto" latinLnBrk="0" hangingPunct="1">
              <a:lnSpc>
                <a:spcPct val="100000"/>
              </a:lnSpc>
              <a:spcBef>
                <a:spcPts val="1200"/>
              </a:spcBef>
              <a:spcAft>
                <a:spcPts val="0"/>
              </a:spcAft>
              <a:buClrTx/>
              <a:buSzTx/>
              <a:buFontTx/>
              <a:buNone/>
              <a:tabLst/>
              <a:defRPr/>
            </a:pPr>
            <a:r>
              <a:rPr lang="en-US" sz="1100" dirty="0">
                <a:latin typeface="Arial" charset="0"/>
                <a:ea typeface="Arial" charset="0"/>
                <a:cs typeface="Arial" charset="0"/>
              </a:rPr>
              <a:t>[2] </a:t>
            </a:r>
            <a:r>
              <a:rPr lang="en-US" sz="1100" dirty="0" err="1">
                <a:latin typeface="Arial" charset="0"/>
                <a:ea typeface="Arial" charset="0"/>
                <a:cs typeface="Arial" charset="0"/>
              </a:rPr>
              <a:t>Diertrich</a:t>
            </a:r>
            <a:r>
              <a:rPr lang="en-US" sz="1100" dirty="0">
                <a:latin typeface="Arial" charset="0"/>
                <a:ea typeface="Arial" charset="0"/>
                <a:cs typeface="Arial" charset="0"/>
              </a:rPr>
              <a:t>, D. Heller B, Yang, B. (2015). Data Science and Big Data Analytics. Indianapolis: Wiley</a:t>
            </a:r>
          </a:p>
          <a:p>
            <a:endParaRPr lang="en-US" sz="1200" dirty="0">
              <a:latin typeface="Arial" charset="0"/>
              <a:ea typeface="Arial" charset="0"/>
              <a:cs typeface="Arial" charset="0"/>
            </a:endParaRPr>
          </a:p>
        </p:txBody>
      </p:sp>
    </p:spTree>
    <p:extLst>
      <p:ext uri="{BB962C8B-B14F-4D97-AF65-F5344CB8AC3E}">
        <p14:creationId xmlns:p14="http://schemas.microsoft.com/office/powerpoint/2010/main" val="3010809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5943600" cy="3344863"/>
          </a:xfrm>
        </p:spPr>
      </p:sp>
      <p:sp>
        <p:nvSpPr>
          <p:cNvPr id="3" name="Notes Placeholder 2"/>
          <p:cNvSpPr>
            <a:spLocks noGrp="1"/>
          </p:cNvSpPr>
          <p:nvPr>
            <p:ph type="body" idx="1"/>
          </p:nvPr>
        </p:nvSpPr>
        <p:spPr>
          <a:xfrm>
            <a:off x="483394" y="3962400"/>
            <a:ext cx="5943600" cy="3657600"/>
          </a:xfrm>
        </p:spPr>
        <p:txBody>
          <a:bodyPr/>
          <a:lstStyle/>
          <a:p>
            <a:pPr algn="just"/>
            <a:r>
              <a:rPr lang="en-US" sz="1200" b="0" i="0" u="none" strike="noStrike" kern="1200" baseline="0" dirty="0">
                <a:solidFill>
                  <a:schemeClr val="tx1"/>
                </a:solidFill>
                <a:latin typeface="Arial" charset="0"/>
                <a:ea typeface="Arial" charset="0"/>
                <a:cs typeface="Arial" charset="0"/>
              </a:rPr>
              <a:t>“Clustering is a method often used for exploratory analysis of the data. There are no ”predictions” of any values done with clustering just finding the similarity between the data and grouping them into clusters The notion of similarities can be explained with the following examples: </a:t>
            </a:r>
          </a:p>
          <a:p>
            <a:pPr algn="just"/>
            <a:r>
              <a:rPr lang="en-US" sz="1200" b="0" i="0" u="none" strike="noStrike" kern="1200" baseline="0" dirty="0">
                <a:solidFill>
                  <a:schemeClr val="tx1"/>
                </a:solidFill>
                <a:latin typeface="Arial" charset="0"/>
                <a:ea typeface="Arial" charset="0"/>
                <a:cs typeface="Arial" charset="0"/>
              </a:rPr>
              <a:t>Consider questions such as: </a:t>
            </a:r>
          </a:p>
          <a:p>
            <a:pPr marL="228600" indent="-228600" algn="just">
              <a:spcBef>
                <a:spcPts val="0"/>
              </a:spcBef>
              <a:buAutoNum type="arabicPeriod"/>
            </a:pPr>
            <a:r>
              <a:rPr lang="en-US" sz="1200" b="0" i="0" u="none" strike="noStrike" kern="1200" baseline="0" dirty="0">
                <a:solidFill>
                  <a:schemeClr val="tx1"/>
                </a:solidFill>
                <a:latin typeface="Arial" charset="0"/>
                <a:ea typeface="Arial" charset="0"/>
                <a:cs typeface="Arial" charset="0"/>
              </a:rPr>
              <a:t>How do I group these documents by topic? </a:t>
            </a:r>
          </a:p>
          <a:p>
            <a:pPr marL="228600" indent="-228600" algn="just">
              <a:spcBef>
                <a:spcPts val="0"/>
              </a:spcBef>
              <a:buAutoNum type="arabicPeriod"/>
            </a:pPr>
            <a:r>
              <a:rPr lang="en-US" sz="1200" b="0" i="0" u="none" strike="noStrike" kern="1200" baseline="0" dirty="0">
                <a:solidFill>
                  <a:schemeClr val="tx1"/>
                </a:solidFill>
                <a:latin typeface="Arial" charset="0"/>
                <a:ea typeface="Arial" charset="0"/>
                <a:cs typeface="Arial" charset="0"/>
              </a:rPr>
              <a:t>How do I perform customer segmentation to allow for targeted or special marketing programs?</a:t>
            </a:r>
          </a:p>
          <a:p>
            <a:pPr algn="just"/>
            <a:r>
              <a:rPr lang="en-US" sz="1200" b="0" i="0" u="none" strike="noStrike" kern="1200" baseline="0" dirty="0">
                <a:solidFill>
                  <a:schemeClr val="tx1"/>
                </a:solidFill>
                <a:latin typeface="Arial" charset="0"/>
                <a:ea typeface="Arial" charset="0"/>
                <a:cs typeface="Arial" charset="0"/>
              </a:rPr>
              <a:t>The definition of “similarity” is specific to the problem domain. We are defining similarity as those data points with the same “topic” tag or customers who can be profiled in to a same “age group/income/gender” or a “purchase pattern”.” </a:t>
            </a:r>
            <a:r>
              <a:rPr lang="en-US" sz="1200" b="0" i="0" u="none" strike="noStrike" kern="1200" baseline="30000" dirty="0">
                <a:solidFill>
                  <a:schemeClr val="tx1"/>
                </a:solidFill>
                <a:latin typeface="Arial" charset="0"/>
                <a:ea typeface="Arial" charset="0"/>
                <a:cs typeface="Arial" charset="0"/>
              </a:rPr>
              <a:t>(2)</a:t>
            </a:r>
            <a:endParaRPr lang="en-US" sz="1200" baseline="30000" dirty="0">
              <a:latin typeface="Arial" charset="0"/>
              <a:ea typeface="Arial" charset="0"/>
              <a:cs typeface="Arial" charset="0"/>
            </a:endParaRPr>
          </a:p>
          <a:p>
            <a:pPr algn="just"/>
            <a:endParaRPr lang="en-US" sz="1200" dirty="0">
              <a:latin typeface="Arial" charset="0"/>
              <a:ea typeface="Arial" charset="0"/>
              <a:cs typeface="Arial" charset="0"/>
            </a:endParaRPr>
          </a:p>
          <a:p>
            <a:r>
              <a:rPr lang="en-US" sz="1100" dirty="0">
                <a:latin typeface="Arial" charset="0"/>
                <a:ea typeface="Arial" charset="0"/>
                <a:cs typeface="Arial" charset="0"/>
              </a:rPr>
              <a:t>[1] http://www.kdnuggets.com/2015/12/more-data-science-humor-cartoons.html</a:t>
            </a:r>
          </a:p>
          <a:p>
            <a:pPr marL="0" marR="0" lvl="0" indent="0" defTabSz="457200" rtl="0" eaLnBrk="1" fontAlgn="auto" latinLnBrk="0" hangingPunct="1">
              <a:lnSpc>
                <a:spcPct val="100000"/>
              </a:lnSpc>
              <a:spcBef>
                <a:spcPts val="1200"/>
              </a:spcBef>
              <a:spcAft>
                <a:spcPts val="0"/>
              </a:spcAft>
              <a:buClrTx/>
              <a:buSzTx/>
              <a:buFontTx/>
              <a:buNone/>
              <a:tabLst/>
              <a:defRPr/>
            </a:pPr>
            <a:r>
              <a:rPr lang="en-US" sz="1100" dirty="0">
                <a:latin typeface="Arial" charset="0"/>
                <a:ea typeface="Arial" charset="0"/>
                <a:cs typeface="Arial" charset="0"/>
              </a:rPr>
              <a:t>[2] </a:t>
            </a:r>
            <a:r>
              <a:rPr lang="en-US" sz="1100" dirty="0" err="1">
                <a:latin typeface="Arial" charset="0"/>
                <a:ea typeface="Arial" charset="0"/>
                <a:cs typeface="Arial" charset="0"/>
              </a:rPr>
              <a:t>Diertrich</a:t>
            </a:r>
            <a:r>
              <a:rPr lang="en-US" sz="1100" dirty="0">
                <a:latin typeface="Arial" charset="0"/>
                <a:ea typeface="Arial" charset="0"/>
                <a:cs typeface="Arial" charset="0"/>
              </a:rPr>
              <a:t>, D. Heller B, Yang, B. (2015). Data Science and Big Data Analytics. Indianapolis: Wiley</a:t>
            </a:r>
          </a:p>
          <a:p>
            <a:endParaRPr lang="en-US" sz="1200" dirty="0">
              <a:latin typeface="Arial" charset="0"/>
              <a:ea typeface="Arial" charset="0"/>
              <a:cs typeface="Arial" charset="0"/>
            </a:endParaRPr>
          </a:p>
        </p:txBody>
      </p:sp>
    </p:spTree>
    <p:extLst>
      <p:ext uri="{BB962C8B-B14F-4D97-AF65-F5344CB8AC3E}">
        <p14:creationId xmlns:p14="http://schemas.microsoft.com/office/powerpoint/2010/main" val="288286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1200"/>
              </a:spcBef>
              <a:spcAft>
                <a:spcPts val="0"/>
              </a:spcAft>
              <a:buClrTx/>
              <a:buSzTx/>
              <a:buFontTx/>
              <a:buNone/>
              <a:tabLst/>
              <a:defRPr/>
            </a:pPr>
            <a:r>
              <a:rPr lang="en-US" sz="1200" dirty="0">
                <a:latin typeface="Arial" charset="0"/>
                <a:ea typeface="Arial" charset="0"/>
                <a:cs typeface="Arial" charset="0"/>
              </a:rPr>
              <a:t>The</a:t>
            </a:r>
            <a:r>
              <a:rPr lang="en-US" sz="1200" baseline="0" dirty="0">
                <a:latin typeface="Arial" charset="0"/>
                <a:ea typeface="Arial" charset="0"/>
                <a:cs typeface="Arial" charset="0"/>
              </a:rPr>
              <a:t> pre-</a:t>
            </a:r>
            <a:r>
              <a:rPr lang="en-US" sz="1200" baseline="0" dirty="0" err="1">
                <a:latin typeface="Arial" charset="0"/>
                <a:ea typeface="Arial" charset="0"/>
                <a:cs typeface="Arial" charset="0"/>
              </a:rPr>
              <a:t>reqs</a:t>
            </a:r>
            <a:r>
              <a:rPr lang="en-US" sz="1200" baseline="0" dirty="0">
                <a:latin typeface="Arial" charset="0"/>
                <a:ea typeface="Arial" charset="0"/>
                <a:cs typeface="Arial" charset="0"/>
              </a:rPr>
              <a:t> are recommended but not requires. This course and the lab can be relevant to all parties</a:t>
            </a:r>
            <a:endParaRPr lang="en-US" sz="1200" dirty="0">
              <a:latin typeface="Arial" charset="0"/>
              <a:ea typeface="Arial" charset="0"/>
              <a:cs typeface="Arial" charset="0"/>
            </a:endParaRPr>
          </a:p>
          <a:p>
            <a:endParaRPr lang="en-US" sz="1200" dirty="0">
              <a:latin typeface="Arial" charset="0"/>
              <a:ea typeface="Arial" charset="0"/>
              <a:cs typeface="Arial" charset="0"/>
            </a:endParaRPr>
          </a:p>
        </p:txBody>
      </p:sp>
      <p:sp>
        <p:nvSpPr>
          <p:cNvPr id="7" name="Slide Image Placeholder 6"/>
          <p:cNvSpPr>
            <a:spLocks noGrp="1" noRot="1" noChangeAspect="1"/>
          </p:cNvSpPr>
          <p:nvPr>
            <p:ph type="sldImg"/>
          </p:nvPr>
        </p:nvSpPr>
        <p:spPr>
          <a:xfrm>
            <a:off x="458788" y="457200"/>
            <a:ext cx="5949950" cy="3348038"/>
          </a:xfrm>
        </p:spPr>
      </p:sp>
    </p:spTree>
    <p:extLst>
      <p:ext uri="{BB962C8B-B14F-4D97-AF65-F5344CB8AC3E}">
        <p14:creationId xmlns:p14="http://schemas.microsoft.com/office/powerpoint/2010/main" val="5116763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5943600" cy="3344863"/>
          </a:xfrm>
        </p:spPr>
      </p:sp>
      <p:sp>
        <p:nvSpPr>
          <p:cNvPr id="3" name="Notes Placeholder 2"/>
          <p:cNvSpPr>
            <a:spLocks noGrp="1"/>
          </p:cNvSpPr>
          <p:nvPr>
            <p:ph type="body" idx="1"/>
          </p:nvPr>
        </p:nvSpPr>
        <p:spPr>
          <a:xfrm>
            <a:off x="483394" y="3962400"/>
            <a:ext cx="5943600" cy="4800600"/>
          </a:xfrm>
        </p:spPr>
        <p:txBody>
          <a:bodyPr/>
          <a:lstStyle/>
          <a:p>
            <a:pPr algn="just"/>
            <a:r>
              <a:rPr lang="en-US" sz="1200" dirty="0">
                <a:latin typeface="Arial" charset="0"/>
                <a:ea typeface="Arial" charset="0"/>
                <a:cs typeface="Arial" charset="0"/>
              </a:rPr>
              <a:t>“K-means clustering is easy to implement and it produces concise output. It is easy to assign new data to the existing clusters by determining which centroid the new data point is closest to it. K refers to </a:t>
            </a:r>
            <a:r>
              <a:rPr lang="en-US" sz="1200" baseline="0" dirty="0">
                <a:latin typeface="Arial" charset="0"/>
                <a:ea typeface="Arial" charset="0"/>
                <a:cs typeface="Arial" charset="0"/>
              </a:rPr>
              <a:t>the number of clusters being selected.</a:t>
            </a:r>
            <a:endParaRPr lang="en-US" sz="1200" dirty="0">
              <a:latin typeface="Arial" charset="0"/>
              <a:ea typeface="Arial" charset="0"/>
              <a:cs typeface="Arial" charset="0"/>
            </a:endParaRPr>
          </a:p>
          <a:p>
            <a:pPr algn="just"/>
            <a:r>
              <a:rPr lang="en-US" sz="1200" dirty="0">
                <a:latin typeface="Arial" charset="0"/>
                <a:ea typeface="Arial" charset="0"/>
                <a:cs typeface="Arial" charset="0"/>
              </a:rPr>
              <a:t>However, K-means works only on the numerical data and does not handle categorical variables. It is sensitive to the initial guess on the centroids. It is important that the variables must be all measured on similar or compatible scales. If you measure the living space of a house in square feet, the cost of the house in thousands of dollars (that is, 1 unit is $1000), and then you change the cost of the house to dollars (so one unit is $1), then the clusters may change. K should be decided ahead of the modeling process. Wrong guesses for K may lead to improper clustering.</a:t>
            </a:r>
          </a:p>
          <a:p>
            <a:pPr algn="just"/>
            <a:r>
              <a:rPr lang="en-US" sz="1200" dirty="0">
                <a:latin typeface="Arial" charset="0"/>
                <a:ea typeface="Arial" charset="0"/>
                <a:cs typeface="Arial" charset="0"/>
              </a:rPr>
              <a:t>Reasons to choose:</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Easily assign data to new clusters</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Concise output</a:t>
            </a:r>
          </a:p>
          <a:p>
            <a:pPr algn="just"/>
            <a:r>
              <a:rPr lang="en-US" sz="1200" dirty="0">
                <a:latin typeface="Arial" charset="0"/>
                <a:ea typeface="Arial" charset="0"/>
                <a:cs typeface="Arial" charset="0"/>
              </a:rPr>
              <a:t>Caveats:</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Sensitive to initialization</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Variables should be measured on similar or compatible scales</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K: The number of clusters must be known or decided beforehand” </a:t>
            </a:r>
            <a:r>
              <a:rPr lang="en-US" sz="1200" baseline="30000" dirty="0">
                <a:latin typeface="Arial" charset="0"/>
                <a:ea typeface="Arial" charset="0"/>
                <a:cs typeface="Arial" charset="0"/>
              </a:rPr>
              <a:t>(1)</a:t>
            </a:r>
          </a:p>
          <a:p>
            <a:endParaRPr lang="en-US" sz="1200" dirty="0">
              <a:latin typeface="Arial" charset="0"/>
              <a:ea typeface="Arial" charset="0"/>
              <a:cs typeface="Arial" charset="0"/>
            </a:endParaRPr>
          </a:p>
          <a:p>
            <a:pPr marL="0" marR="0" lvl="0" indent="0" algn="l" defTabSz="457200" rtl="0" eaLnBrk="1" fontAlgn="auto" latinLnBrk="0" hangingPunct="1">
              <a:lnSpc>
                <a:spcPct val="100000"/>
              </a:lnSpc>
              <a:spcBef>
                <a:spcPts val="1200"/>
              </a:spcBef>
              <a:spcAft>
                <a:spcPts val="0"/>
              </a:spcAft>
              <a:buClrTx/>
              <a:buSzTx/>
              <a:buFontTx/>
              <a:buNone/>
              <a:tabLst/>
              <a:defRPr/>
            </a:pPr>
            <a:r>
              <a:rPr lang="en-US" sz="1100" dirty="0">
                <a:latin typeface="Arial" charset="0"/>
                <a:ea typeface="Arial" charset="0"/>
                <a:cs typeface="Arial" charset="0"/>
              </a:rPr>
              <a:t>[1] </a:t>
            </a:r>
            <a:r>
              <a:rPr lang="en-US" sz="1100" dirty="0" err="1">
                <a:latin typeface="Arial" charset="0"/>
                <a:ea typeface="Arial" charset="0"/>
                <a:cs typeface="Arial" charset="0"/>
              </a:rPr>
              <a:t>Diertrich</a:t>
            </a:r>
            <a:r>
              <a:rPr lang="en-US" sz="1100" dirty="0">
                <a:latin typeface="Arial" charset="0"/>
                <a:ea typeface="Arial" charset="0"/>
                <a:cs typeface="Arial" charset="0"/>
              </a:rPr>
              <a:t>, D. Heller B, Yang, B. (2015). Data Science and Big Data Analytics. Indianapolis: Wiley</a:t>
            </a:r>
          </a:p>
          <a:p>
            <a:pPr marL="0" marR="0" lvl="0" indent="0" algn="l" defTabSz="457200" rtl="0" eaLnBrk="1" fontAlgn="auto" latinLnBrk="0" hangingPunct="1">
              <a:lnSpc>
                <a:spcPct val="100000"/>
              </a:lnSpc>
              <a:spcBef>
                <a:spcPts val="1200"/>
              </a:spcBef>
              <a:spcAft>
                <a:spcPts val="0"/>
              </a:spcAft>
              <a:buClrTx/>
              <a:buSzTx/>
              <a:buFontTx/>
              <a:buNone/>
              <a:tabLst/>
              <a:defRPr/>
            </a:pPr>
            <a:r>
              <a:rPr lang="en-US" sz="1100" dirty="0">
                <a:latin typeface="Arial" charset="0"/>
                <a:ea typeface="Arial" charset="0"/>
                <a:cs typeface="Arial" charset="0"/>
              </a:rPr>
              <a:t>[2] Data</a:t>
            </a:r>
            <a:r>
              <a:rPr lang="en-US" sz="1100" baseline="0" dirty="0">
                <a:latin typeface="Arial" charset="0"/>
                <a:ea typeface="Arial" charset="0"/>
                <a:cs typeface="Arial" charset="0"/>
              </a:rPr>
              <a:t> Clustering. https://</a:t>
            </a:r>
            <a:r>
              <a:rPr lang="en-US" sz="1100" baseline="0" dirty="0" err="1">
                <a:latin typeface="Arial" charset="0"/>
                <a:ea typeface="Arial" charset="0"/>
                <a:cs typeface="Arial" charset="0"/>
              </a:rPr>
              <a:t>en.wikipedia.org</a:t>
            </a:r>
            <a:r>
              <a:rPr lang="en-US" sz="1100" baseline="0" dirty="0">
                <a:latin typeface="Arial" charset="0"/>
                <a:ea typeface="Arial" charset="0"/>
                <a:cs typeface="Arial" charset="0"/>
              </a:rPr>
              <a:t>/wiki/</a:t>
            </a:r>
            <a:r>
              <a:rPr lang="en-US" sz="1100" baseline="0" dirty="0" err="1">
                <a:latin typeface="Arial" charset="0"/>
                <a:ea typeface="Arial" charset="0"/>
                <a:cs typeface="Arial" charset="0"/>
              </a:rPr>
              <a:t>Cluster_analysis</a:t>
            </a:r>
            <a:endParaRPr lang="en-US" sz="1100" dirty="0">
              <a:latin typeface="Arial" charset="0"/>
              <a:ea typeface="Arial" charset="0"/>
              <a:cs typeface="Arial" charset="0"/>
            </a:endParaRPr>
          </a:p>
          <a:p>
            <a:endParaRPr lang="en-US" sz="1200" dirty="0">
              <a:latin typeface="Arial" charset="0"/>
              <a:ea typeface="Arial" charset="0"/>
              <a:cs typeface="Arial" charset="0"/>
            </a:endParaRPr>
          </a:p>
        </p:txBody>
      </p:sp>
    </p:spTree>
    <p:extLst>
      <p:ext uri="{BB962C8B-B14F-4D97-AF65-F5344CB8AC3E}">
        <p14:creationId xmlns:p14="http://schemas.microsoft.com/office/powerpoint/2010/main" val="1640535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5943600" cy="3344863"/>
          </a:xfrm>
        </p:spPr>
      </p:sp>
      <p:sp>
        <p:nvSpPr>
          <p:cNvPr id="3" name="Notes Placeholder 2"/>
          <p:cNvSpPr>
            <a:spLocks noGrp="1"/>
          </p:cNvSpPr>
          <p:nvPr>
            <p:ph type="body" idx="1"/>
          </p:nvPr>
        </p:nvSpPr>
        <p:spPr>
          <a:xfrm>
            <a:off x="483394" y="3962400"/>
            <a:ext cx="5943600" cy="4800600"/>
          </a:xfrm>
        </p:spPr>
        <p:txBody>
          <a:bodyPr/>
          <a:lstStyle/>
          <a:p>
            <a:pPr algn="just"/>
            <a:r>
              <a:rPr lang="en-US" sz="1200" dirty="0">
                <a:latin typeface="Arial" charset="0"/>
                <a:ea typeface="Arial" charset="0"/>
                <a:cs typeface="Arial" charset="0"/>
              </a:rPr>
              <a:t>“Association Rules is another unsupervised learning method. There is no “prediction” performed but is used to discover relationships within the data. </a:t>
            </a:r>
          </a:p>
          <a:p>
            <a:pPr algn="just"/>
            <a:r>
              <a:rPr lang="en-US" sz="1200" dirty="0">
                <a:latin typeface="Arial" charset="0"/>
                <a:ea typeface="Arial" charset="0"/>
                <a:cs typeface="Arial" charset="0"/>
              </a:rPr>
              <a:t>The example questions are:</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Which of my products tend to be purchased together?</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What will other people who are like this person or product tend to buy/watch or click on for other products we may have to offer?</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Advertisements on X could be targeted at buyers who purchase Y</a:t>
            </a:r>
          </a:p>
          <a:p>
            <a:pPr algn="just"/>
            <a:r>
              <a:rPr lang="en-US" sz="1200" dirty="0">
                <a:latin typeface="Arial" charset="0"/>
                <a:ea typeface="Arial" charset="0"/>
                <a:cs typeface="Arial" charset="0"/>
              </a:rPr>
              <a:t>Associations Rules are intended to identify strong rules discovered in data using some measure of interestingness.” </a:t>
            </a:r>
            <a:r>
              <a:rPr lang="en-US" sz="1200" baseline="30000" dirty="0">
                <a:latin typeface="Arial" charset="0"/>
                <a:ea typeface="Arial" charset="0"/>
                <a:cs typeface="Arial" charset="0"/>
              </a:rPr>
              <a:t>(2)</a:t>
            </a:r>
            <a:endParaRPr lang="en-US" sz="1200" dirty="0">
              <a:latin typeface="Arial" charset="0"/>
              <a:ea typeface="Arial" charset="0"/>
              <a:cs typeface="Arial" charset="0"/>
            </a:endParaRPr>
          </a:p>
          <a:p>
            <a:endParaRPr lang="en-US" sz="1200" dirty="0">
              <a:latin typeface="Arial" charset="0"/>
              <a:ea typeface="Arial" charset="0"/>
              <a:cs typeface="Arial" charset="0"/>
            </a:endParaRPr>
          </a:p>
          <a:p>
            <a:r>
              <a:rPr lang="en-US" sz="1100" dirty="0">
                <a:latin typeface="Arial" charset="0"/>
                <a:ea typeface="Arial" charset="0"/>
                <a:cs typeface="Arial" charset="0"/>
              </a:rPr>
              <a:t>[1] Image.  Associations. http://horicky.blogspot.com/2011/09/</a:t>
            </a:r>
          </a:p>
          <a:p>
            <a:pPr marL="0" marR="0" lvl="0" indent="0" algn="l" defTabSz="457200" rtl="0" eaLnBrk="1" fontAlgn="auto" latinLnBrk="0" hangingPunct="1">
              <a:lnSpc>
                <a:spcPct val="100000"/>
              </a:lnSpc>
              <a:spcBef>
                <a:spcPts val="1200"/>
              </a:spcBef>
              <a:spcAft>
                <a:spcPts val="0"/>
              </a:spcAft>
              <a:buClrTx/>
              <a:buSzTx/>
              <a:buFontTx/>
              <a:buNone/>
              <a:tabLst/>
              <a:defRPr/>
            </a:pPr>
            <a:r>
              <a:rPr lang="en-US" sz="1100" dirty="0">
                <a:latin typeface="Arial" charset="0"/>
                <a:ea typeface="Arial" charset="0"/>
                <a:cs typeface="Arial" charset="0"/>
              </a:rPr>
              <a:t>[2] </a:t>
            </a:r>
            <a:r>
              <a:rPr lang="en-US" sz="1100" dirty="0" err="1">
                <a:latin typeface="Arial" charset="0"/>
                <a:ea typeface="Arial" charset="0"/>
                <a:cs typeface="Arial" charset="0"/>
              </a:rPr>
              <a:t>Diertrich</a:t>
            </a:r>
            <a:r>
              <a:rPr lang="en-US" sz="1100" dirty="0">
                <a:latin typeface="Arial" charset="0"/>
                <a:ea typeface="Arial" charset="0"/>
                <a:cs typeface="Arial" charset="0"/>
              </a:rPr>
              <a:t>, D. Heller B, Yang, B. (2015). Data Science and Big Data Analytics. Indianapolis: Wiley</a:t>
            </a:r>
          </a:p>
          <a:p>
            <a:endParaRPr lang="en-US" sz="1200" dirty="0">
              <a:latin typeface="Arial" charset="0"/>
              <a:ea typeface="Arial" charset="0"/>
              <a:cs typeface="Arial" charset="0"/>
            </a:endParaRPr>
          </a:p>
        </p:txBody>
      </p:sp>
    </p:spTree>
    <p:extLst>
      <p:ext uri="{BB962C8B-B14F-4D97-AF65-F5344CB8AC3E}">
        <p14:creationId xmlns:p14="http://schemas.microsoft.com/office/powerpoint/2010/main" val="14689901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5943600" cy="3344863"/>
          </a:xfrm>
        </p:spPr>
      </p:sp>
      <p:sp>
        <p:nvSpPr>
          <p:cNvPr id="3" name="Notes Placeholder 2"/>
          <p:cNvSpPr>
            <a:spLocks noGrp="1"/>
          </p:cNvSpPr>
          <p:nvPr>
            <p:ph type="body" idx="1"/>
          </p:nvPr>
        </p:nvSpPr>
        <p:spPr>
          <a:xfrm>
            <a:off x="483394" y="3962400"/>
            <a:ext cx="5943600" cy="4800600"/>
          </a:xfrm>
        </p:spPr>
        <p:txBody>
          <a:bodyPr/>
          <a:lstStyle/>
          <a:p>
            <a:pPr algn="just"/>
            <a:r>
              <a:rPr lang="en-US" sz="1200" b="0" i="0" u="none" strike="noStrike" kern="1200" baseline="0" dirty="0">
                <a:solidFill>
                  <a:schemeClr val="tx1"/>
                </a:solidFill>
                <a:latin typeface="Arial" charset="0"/>
                <a:ea typeface="Arial" charset="0"/>
                <a:cs typeface="Arial" charset="0"/>
              </a:rPr>
              <a:t>“</a:t>
            </a:r>
            <a:r>
              <a:rPr lang="en-US" sz="1200" b="0" i="0" u="none" strike="noStrike" kern="1200" baseline="0" dirty="0" err="1">
                <a:solidFill>
                  <a:schemeClr val="tx1"/>
                </a:solidFill>
                <a:latin typeface="Arial" charset="0"/>
                <a:ea typeface="Arial" charset="0"/>
                <a:cs typeface="Arial" charset="0"/>
              </a:rPr>
              <a:t>Apriori</a:t>
            </a:r>
            <a:r>
              <a:rPr lang="en-US" sz="1200" b="0" i="0" u="none" strike="noStrike" kern="1200" baseline="0" dirty="0">
                <a:solidFill>
                  <a:schemeClr val="tx1"/>
                </a:solidFill>
                <a:latin typeface="Arial" charset="0"/>
                <a:ea typeface="Arial" charset="0"/>
                <a:cs typeface="Arial" charset="0"/>
              </a:rPr>
              <a:t> algorithm uses the notion of Frequent Itemset. As the name implies, frequent </a:t>
            </a:r>
            <a:r>
              <a:rPr lang="en-US" sz="1200" b="0" i="0" u="none" strike="noStrike" kern="1200" baseline="0" dirty="0" err="1">
                <a:solidFill>
                  <a:schemeClr val="tx1"/>
                </a:solidFill>
                <a:latin typeface="Arial" charset="0"/>
                <a:ea typeface="Arial" charset="0"/>
                <a:cs typeface="Arial" charset="0"/>
              </a:rPr>
              <a:t>itemsets</a:t>
            </a:r>
            <a:r>
              <a:rPr lang="en-US" sz="1200" b="0" i="0" u="none" strike="noStrike" kern="1200" baseline="0" dirty="0">
                <a:solidFill>
                  <a:schemeClr val="tx1"/>
                </a:solidFill>
                <a:latin typeface="Arial" charset="0"/>
                <a:ea typeface="Arial" charset="0"/>
                <a:cs typeface="Arial" charset="0"/>
              </a:rPr>
              <a:t> are a set of items “L” that appear together “often enough”. The term “often enough” is formally defined with a support criterion where the support is defined as the percentage of transactions that contain “L”. </a:t>
            </a:r>
          </a:p>
          <a:p>
            <a:pPr algn="just">
              <a:spcBef>
                <a:spcPts val="0"/>
              </a:spcBef>
            </a:pPr>
            <a:endParaRPr lang="en-US" sz="1200" b="0" i="0" u="sng" strike="noStrike" kern="1200" baseline="0" dirty="0">
              <a:solidFill>
                <a:schemeClr val="tx1"/>
              </a:solidFill>
              <a:latin typeface="Arial" charset="0"/>
              <a:ea typeface="Arial" charset="0"/>
              <a:cs typeface="Arial" charset="0"/>
            </a:endParaRPr>
          </a:p>
          <a:p>
            <a:pPr algn="just">
              <a:spcBef>
                <a:spcPts val="0"/>
              </a:spcBef>
            </a:pPr>
            <a:r>
              <a:rPr lang="en-US" sz="1200" b="0" i="0" u="sng" strike="noStrike" kern="1200" baseline="0" dirty="0">
                <a:solidFill>
                  <a:schemeClr val="tx1"/>
                </a:solidFill>
                <a:latin typeface="Arial" charset="0"/>
                <a:ea typeface="Arial" charset="0"/>
                <a:cs typeface="Arial" charset="0"/>
              </a:rPr>
              <a:t>For example: </a:t>
            </a:r>
          </a:p>
          <a:p>
            <a:pPr algn="just">
              <a:spcBef>
                <a:spcPts val="0"/>
              </a:spcBef>
            </a:pPr>
            <a:r>
              <a:rPr lang="en-US" sz="1200" b="0" i="0" u="none" strike="noStrike" kern="1200" baseline="0" dirty="0">
                <a:solidFill>
                  <a:schemeClr val="tx1"/>
                </a:solidFill>
                <a:latin typeface="Arial" charset="0"/>
                <a:ea typeface="Arial" charset="0"/>
                <a:cs typeface="Arial" charset="0"/>
              </a:rPr>
              <a:t>If we define L as a itemset {shoes, purses} and we define our “support” as 50%. If 50% of the transactions have this itemset, then we say the L is a “frequent itemset”. It is apparent that if 50% of </a:t>
            </a:r>
            <a:r>
              <a:rPr lang="en-US" sz="1200" b="0" i="0" u="none" strike="noStrike" kern="1200" baseline="0" dirty="0" err="1">
                <a:solidFill>
                  <a:schemeClr val="tx1"/>
                </a:solidFill>
                <a:latin typeface="Arial" charset="0"/>
                <a:ea typeface="Arial" charset="0"/>
                <a:cs typeface="Arial" charset="0"/>
              </a:rPr>
              <a:t>itemsets</a:t>
            </a:r>
            <a:r>
              <a:rPr lang="en-US" sz="1200" b="0" i="0" u="none" strike="noStrike" kern="1200" baseline="0" dirty="0">
                <a:solidFill>
                  <a:schemeClr val="tx1"/>
                </a:solidFill>
                <a:latin typeface="Arial" charset="0"/>
                <a:ea typeface="Arial" charset="0"/>
                <a:cs typeface="Arial" charset="0"/>
              </a:rPr>
              <a:t> have {</a:t>
            </a:r>
            <a:r>
              <a:rPr lang="en-US" sz="1200" b="0" i="0" u="none" strike="noStrike" kern="1200" baseline="0" dirty="0" err="1">
                <a:solidFill>
                  <a:schemeClr val="tx1"/>
                </a:solidFill>
                <a:latin typeface="Arial" charset="0"/>
                <a:ea typeface="Arial" charset="0"/>
                <a:cs typeface="Arial" charset="0"/>
              </a:rPr>
              <a:t>shoes,purses</a:t>
            </a:r>
            <a:r>
              <a:rPr lang="en-US" sz="1200" b="0" i="0" u="none" strike="noStrike" kern="1200" baseline="0" dirty="0">
                <a:solidFill>
                  <a:schemeClr val="tx1"/>
                </a:solidFill>
                <a:latin typeface="Arial" charset="0"/>
                <a:ea typeface="Arial" charset="0"/>
                <a:cs typeface="Arial" charset="0"/>
              </a:rPr>
              <a:t>} in them, then at least 50% of the transactions will have either {shoes} or {purses} in them. This is an </a:t>
            </a:r>
            <a:r>
              <a:rPr lang="en-US" sz="1200" b="0" i="0" u="none" strike="noStrike" kern="1200" baseline="0" dirty="0" err="1">
                <a:solidFill>
                  <a:schemeClr val="tx1"/>
                </a:solidFill>
                <a:latin typeface="Arial" charset="0"/>
                <a:ea typeface="Arial" charset="0"/>
                <a:cs typeface="Arial" charset="0"/>
              </a:rPr>
              <a:t>Apriori</a:t>
            </a:r>
            <a:r>
              <a:rPr lang="en-US" sz="1200" b="0" i="0" u="none" strike="noStrike" kern="1200" baseline="0" dirty="0">
                <a:solidFill>
                  <a:schemeClr val="tx1"/>
                </a:solidFill>
                <a:latin typeface="Arial" charset="0"/>
                <a:ea typeface="Arial" charset="0"/>
                <a:cs typeface="Arial" charset="0"/>
              </a:rPr>
              <a:t> property, which states that any subset of a frequent itemset is also frequent. </a:t>
            </a:r>
            <a:r>
              <a:rPr lang="en-US" sz="1200" b="0" i="0" u="none" strike="noStrike" kern="1200" baseline="0" dirty="0" err="1">
                <a:solidFill>
                  <a:schemeClr val="tx1"/>
                </a:solidFill>
                <a:latin typeface="Arial" charset="0"/>
                <a:ea typeface="Arial" charset="0"/>
                <a:cs typeface="Arial" charset="0"/>
              </a:rPr>
              <a:t>Apriori</a:t>
            </a:r>
            <a:r>
              <a:rPr lang="en-US" sz="1200" b="0" i="0" u="none" strike="noStrike" kern="1200" baseline="0" dirty="0">
                <a:solidFill>
                  <a:schemeClr val="tx1"/>
                </a:solidFill>
                <a:latin typeface="Arial" charset="0"/>
                <a:ea typeface="Arial" charset="0"/>
                <a:cs typeface="Arial" charset="0"/>
              </a:rPr>
              <a:t> property provides the basis for the </a:t>
            </a:r>
            <a:r>
              <a:rPr lang="en-US" sz="1200" b="0" i="0" u="none" strike="noStrike" kern="1200" baseline="0" dirty="0" err="1">
                <a:solidFill>
                  <a:schemeClr val="tx1"/>
                </a:solidFill>
                <a:latin typeface="Arial" charset="0"/>
                <a:ea typeface="Arial" charset="0"/>
                <a:cs typeface="Arial" charset="0"/>
              </a:rPr>
              <a:t>Apriori</a:t>
            </a:r>
            <a:r>
              <a:rPr lang="en-US" sz="1200" b="0" i="0" u="none" strike="noStrike" kern="1200" baseline="0" dirty="0">
                <a:solidFill>
                  <a:schemeClr val="tx1"/>
                </a:solidFill>
                <a:latin typeface="Arial" charset="0"/>
                <a:ea typeface="Arial" charset="0"/>
                <a:cs typeface="Arial" charset="0"/>
              </a:rPr>
              <a:t> algorithm that we will detail in the subsequent slides.” </a:t>
            </a:r>
            <a:r>
              <a:rPr lang="en-US" sz="1200" b="0" i="0" u="none" strike="noStrike" kern="1200" baseline="30000" dirty="0">
                <a:solidFill>
                  <a:schemeClr val="tx1"/>
                </a:solidFill>
                <a:latin typeface="Arial" charset="0"/>
                <a:ea typeface="Arial" charset="0"/>
                <a:cs typeface="Arial" charset="0"/>
              </a:rPr>
              <a:t>(2)</a:t>
            </a:r>
            <a:r>
              <a:rPr lang="en-US" sz="1200" b="0" i="0" u="none" strike="noStrike" kern="1200" baseline="0" dirty="0">
                <a:solidFill>
                  <a:schemeClr val="tx1"/>
                </a:solidFill>
                <a:latin typeface="Arial" charset="0"/>
                <a:ea typeface="Arial" charset="0"/>
                <a:cs typeface="Arial" charset="0"/>
              </a:rPr>
              <a:t> </a:t>
            </a:r>
          </a:p>
          <a:p>
            <a:endParaRPr lang="en-US" sz="1200" dirty="0">
              <a:latin typeface="Arial" charset="0"/>
              <a:ea typeface="Arial" charset="0"/>
              <a:cs typeface="Arial" charset="0"/>
            </a:endParaRPr>
          </a:p>
          <a:p>
            <a:pPr marL="0" marR="0" lvl="0" indent="0" algn="l" defTabSz="457200" rtl="0" eaLnBrk="1" fontAlgn="auto" latinLnBrk="0" hangingPunct="1">
              <a:lnSpc>
                <a:spcPct val="100000"/>
              </a:lnSpc>
              <a:spcBef>
                <a:spcPts val="1200"/>
              </a:spcBef>
              <a:spcAft>
                <a:spcPts val="0"/>
              </a:spcAft>
              <a:buClrTx/>
              <a:buSzTx/>
              <a:buFontTx/>
              <a:buNone/>
              <a:tabLst/>
              <a:defRPr/>
            </a:pPr>
            <a:r>
              <a:rPr lang="en-US" sz="1100" dirty="0">
                <a:latin typeface="Arial" charset="0"/>
                <a:ea typeface="Arial" charset="0"/>
                <a:cs typeface="Arial" charset="0"/>
              </a:rPr>
              <a:t>[1] http://</a:t>
            </a:r>
            <a:r>
              <a:rPr lang="en-US" sz="1100" dirty="0" err="1">
                <a:latin typeface="Arial" charset="0"/>
                <a:ea typeface="Arial" charset="0"/>
                <a:cs typeface="Arial" charset="0"/>
              </a:rPr>
              <a:t>www.kdnuggets.com</a:t>
            </a:r>
            <a:r>
              <a:rPr lang="en-US" sz="1100" dirty="0">
                <a:latin typeface="Arial" charset="0"/>
                <a:ea typeface="Arial" charset="0"/>
                <a:cs typeface="Arial" charset="0"/>
              </a:rPr>
              <a:t>/2016/04/association-rules-</a:t>
            </a:r>
            <a:r>
              <a:rPr lang="en-US" sz="1100" dirty="0" err="1">
                <a:latin typeface="Arial" charset="0"/>
                <a:ea typeface="Arial" charset="0"/>
                <a:cs typeface="Arial" charset="0"/>
              </a:rPr>
              <a:t>apriori</a:t>
            </a:r>
            <a:r>
              <a:rPr lang="en-US" sz="1100" dirty="0">
                <a:latin typeface="Arial" charset="0"/>
                <a:ea typeface="Arial" charset="0"/>
                <a:cs typeface="Arial" charset="0"/>
              </a:rPr>
              <a:t>-algorithm-</a:t>
            </a:r>
            <a:r>
              <a:rPr lang="en-US" sz="1100" dirty="0" err="1">
                <a:latin typeface="Arial" charset="0"/>
                <a:ea typeface="Arial" charset="0"/>
                <a:cs typeface="Arial" charset="0"/>
              </a:rPr>
              <a:t>tutorial.html</a:t>
            </a:r>
            <a:endParaRPr lang="en-US" sz="1100" dirty="0">
              <a:latin typeface="Arial" charset="0"/>
              <a:ea typeface="Arial" charset="0"/>
              <a:cs typeface="Arial" charset="0"/>
            </a:endParaRPr>
          </a:p>
          <a:p>
            <a:pPr marL="0" marR="0" lvl="0" indent="0" algn="l" defTabSz="457200" rtl="0" eaLnBrk="1" fontAlgn="auto" latinLnBrk="0" hangingPunct="1">
              <a:lnSpc>
                <a:spcPct val="100000"/>
              </a:lnSpc>
              <a:spcBef>
                <a:spcPts val="1200"/>
              </a:spcBef>
              <a:spcAft>
                <a:spcPts val="0"/>
              </a:spcAft>
              <a:buClrTx/>
              <a:buSzTx/>
              <a:buFontTx/>
              <a:buNone/>
              <a:tabLst/>
              <a:defRPr/>
            </a:pPr>
            <a:r>
              <a:rPr lang="en-US" sz="1100" dirty="0">
                <a:latin typeface="Arial" charset="0"/>
                <a:ea typeface="Arial" charset="0"/>
                <a:cs typeface="Arial" charset="0"/>
              </a:rPr>
              <a:t>[2] </a:t>
            </a:r>
            <a:r>
              <a:rPr lang="en-US" sz="1100" dirty="0" err="1">
                <a:latin typeface="Arial" charset="0"/>
                <a:ea typeface="Arial" charset="0"/>
                <a:cs typeface="Arial" charset="0"/>
              </a:rPr>
              <a:t>Diertrich</a:t>
            </a:r>
            <a:r>
              <a:rPr lang="en-US" sz="1100" dirty="0">
                <a:latin typeface="Arial" charset="0"/>
                <a:ea typeface="Arial" charset="0"/>
                <a:cs typeface="Arial" charset="0"/>
              </a:rPr>
              <a:t>, D. Heller B, Yang, B. (2015). Data Science and Big Data Analytics. Indianapolis: Wiley</a:t>
            </a:r>
          </a:p>
          <a:p>
            <a:endParaRPr lang="en-US" sz="1200" dirty="0">
              <a:latin typeface="Arial" charset="0"/>
              <a:ea typeface="Arial" charset="0"/>
              <a:cs typeface="Arial" charset="0"/>
            </a:endParaRPr>
          </a:p>
        </p:txBody>
      </p:sp>
    </p:spTree>
    <p:extLst>
      <p:ext uri="{BB962C8B-B14F-4D97-AF65-F5344CB8AC3E}">
        <p14:creationId xmlns:p14="http://schemas.microsoft.com/office/powerpoint/2010/main" val="9129098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5943600" cy="3344863"/>
          </a:xfrm>
        </p:spPr>
      </p:sp>
      <p:sp>
        <p:nvSpPr>
          <p:cNvPr id="3" name="Notes Placeholder 2"/>
          <p:cNvSpPr>
            <a:spLocks noGrp="1"/>
          </p:cNvSpPr>
          <p:nvPr>
            <p:ph type="body" idx="1"/>
          </p:nvPr>
        </p:nvSpPr>
        <p:spPr>
          <a:xfrm>
            <a:off x="483394" y="3962400"/>
            <a:ext cx="5943600" cy="4800600"/>
          </a:xfrm>
        </p:spPr>
        <p:txBody>
          <a:bodyPr/>
          <a:lstStyle/>
          <a:p>
            <a:pPr algn="just"/>
            <a:r>
              <a:rPr lang="en-US" sz="1200" dirty="0">
                <a:latin typeface="Arial" charset="0"/>
                <a:ea typeface="Arial" charset="0"/>
                <a:cs typeface="Arial" charset="0"/>
              </a:rPr>
              <a:t>“Ensemble methods are techniques that create multiple models and then combine them to produce improved results. Ensemble methods usually produces more accurate solutions than a single model would. This has been the case in a number of machine learning competitions, where the winning solutions used ensemble methods. In the popular Netflix Competition (2), the winner used an ensemble method to implement a powerful collaborative filtering algorithm. </a:t>
            </a:r>
          </a:p>
          <a:p>
            <a:pPr algn="just"/>
            <a:r>
              <a:rPr lang="en-US" sz="1200" b="0" i="0" kern="1200" dirty="0">
                <a:solidFill>
                  <a:schemeClr val="tx1"/>
                </a:solidFill>
                <a:effectLst/>
                <a:latin typeface="Arial" charset="0"/>
                <a:ea typeface="Arial" charset="0"/>
                <a:cs typeface="Arial" charset="0"/>
              </a:rPr>
              <a:t>Voting and averaging are two of the easiest ensemble methods. They are both easy to understand and implement. Voting is used for classification and averaging is used for regression.</a:t>
            </a:r>
            <a:r>
              <a:rPr lang="en-US" sz="1200" b="0" i="0" kern="1200" baseline="0" dirty="0">
                <a:solidFill>
                  <a:schemeClr val="tx1"/>
                </a:solidFill>
                <a:effectLst/>
                <a:latin typeface="Arial" charset="0"/>
                <a:ea typeface="Arial" charset="0"/>
                <a:cs typeface="Arial" charset="0"/>
              </a:rPr>
              <a:t>  </a:t>
            </a:r>
            <a:r>
              <a:rPr lang="en-US" sz="1200" b="0" i="0" kern="1200" dirty="0">
                <a:solidFill>
                  <a:schemeClr val="tx1"/>
                </a:solidFill>
                <a:effectLst/>
                <a:latin typeface="Arial" charset="0"/>
                <a:ea typeface="Arial" charset="0"/>
                <a:cs typeface="Arial" charset="0"/>
              </a:rPr>
              <a:t>In both methods, the first step is to create multiple classification/regression models using some training dataset. Each base model can be created using different splits of the same training dataset and same algorithm, or using the same dataset with different algorithms, or any other method.”</a:t>
            </a:r>
            <a:r>
              <a:rPr lang="en-US" sz="1200" b="0" i="0" kern="1200" baseline="0" dirty="0">
                <a:solidFill>
                  <a:schemeClr val="tx1"/>
                </a:solidFill>
                <a:effectLst/>
                <a:latin typeface="Arial" charset="0"/>
                <a:ea typeface="Arial" charset="0"/>
                <a:cs typeface="Arial" charset="0"/>
              </a:rPr>
              <a:t> </a:t>
            </a:r>
            <a:r>
              <a:rPr lang="en-US" sz="1200" b="0" i="0" kern="1200" baseline="30000" dirty="0">
                <a:solidFill>
                  <a:schemeClr val="tx1"/>
                </a:solidFill>
                <a:effectLst/>
                <a:latin typeface="Arial" charset="0"/>
                <a:ea typeface="Arial" charset="0"/>
                <a:cs typeface="Arial" charset="0"/>
              </a:rPr>
              <a:t>(3)</a:t>
            </a:r>
          </a:p>
          <a:p>
            <a:endParaRPr lang="en-US" sz="1200" dirty="0">
              <a:latin typeface="Arial" charset="0"/>
              <a:ea typeface="Arial" charset="0"/>
              <a:cs typeface="Arial" charset="0"/>
            </a:endParaRPr>
          </a:p>
          <a:p>
            <a:r>
              <a:rPr lang="en-US" sz="1100" dirty="0">
                <a:latin typeface="Arial" charset="0"/>
                <a:ea typeface="Arial" charset="0"/>
                <a:cs typeface="Arial" charset="0"/>
              </a:rPr>
              <a:t>[1] Image: Ensembles. https://img.w3cschool.cn/attachments/image/20170604/1496579056599305.jpg</a:t>
            </a:r>
          </a:p>
          <a:p>
            <a:r>
              <a:rPr lang="en-US" sz="1100" dirty="0">
                <a:latin typeface="Arial" charset="0"/>
                <a:ea typeface="Arial" charset="0"/>
                <a:cs typeface="Arial" charset="0"/>
              </a:rPr>
              <a:t>[2] Netflix Prize. http://blog.echen.me/2011/10/24/winning-the-netflix-prize-a-summary/</a:t>
            </a:r>
          </a:p>
          <a:p>
            <a:r>
              <a:rPr lang="en-US" sz="1100" dirty="0">
                <a:latin typeface="Arial" charset="0"/>
                <a:ea typeface="Arial" charset="0"/>
                <a:cs typeface="Arial" charset="0"/>
              </a:rPr>
              <a:t>[3] Demir, N.  Ensemble Methods: Elegant Techniques to Product Improved Machine Learning Results. https://www.toptal.com/machine-learning/ensemble-methods-machine-learning</a:t>
            </a:r>
          </a:p>
          <a:p>
            <a:endParaRPr lang="en-US" sz="1200" dirty="0">
              <a:latin typeface="Arial" charset="0"/>
              <a:ea typeface="Arial" charset="0"/>
              <a:cs typeface="Arial" charset="0"/>
            </a:endParaRPr>
          </a:p>
        </p:txBody>
      </p:sp>
    </p:spTree>
    <p:extLst>
      <p:ext uri="{BB962C8B-B14F-4D97-AF65-F5344CB8AC3E}">
        <p14:creationId xmlns:p14="http://schemas.microsoft.com/office/powerpoint/2010/main" val="2776607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5943600" cy="3344863"/>
          </a:xfrm>
        </p:spPr>
      </p:sp>
      <p:sp>
        <p:nvSpPr>
          <p:cNvPr id="3" name="Notes Placeholder 2"/>
          <p:cNvSpPr>
            <a:spLocks noGrp="1"/>
          </p:cNvSpPr>
          <p:nvPr>
            <p:ph type="body" idx="1"/>
          </p:nvPr>
        </p:nvSpPr>
        <p:spPr>
          <a:xfrm>
            <a:off x="483394" y="3962400"/>
            <a:ext cx="5943600" cy="4800600"/>
          </a:xfrm>
        </p:spPr>
        <p:txBody>
          <a:bodyPr/>
          <a:lstStyle/>
          <a:p>
            <a:pPr marL="0" marR="0" lvl="0" indent="0" algn="just" defTabSz="457200" rtl="0" eaLnBrk="1" fontAlgn="auto" latinLnBrk="0" hangingPunct="1">
              <a:lnSpc>
                <a:spcPct val="100000"/>
              </a:lnSpc>
              <a:spcBef>
                <a:spcPts val="1200"/>
              </a:spcBef>
              <a:spcAft>
                <a:spcPts val="0"/>
              </a:spcAft>
              <a:buClrTx/>
              <a:buSzTx/>
              <a:buFontTx/>
              <a:buNone/>
              <a:tabLst/>
              <a:defRPr/>
            </a:pPr>
            <a:r>
              <a:rPr lang="en-US" sz="1200" dirty="0">
                <a:latin typeface="Arial" charset="0"/>
                <a:ea typeface="Arial" charset="0"/>
                <a:cs typeface="Arial" charset="0"/>
              </a:rPr>
              <a:t>Random Forests are ensembles of decision trees that leverage the power of a randomized strategy and results in a strong learner. </a:t>
            </a:r>
            <a:r>
              <a:rPr lang="en-US" sz="1200" b="0" i="0" u="none" strike="noStrike" kern="1200" baseline="0" dirty="0">
                <a:solidFill>
                  <a:schemeClr val="tx1"/>
                </a:solidFill>
                <a:latin typeface="Arial" charset="0"/>
                <a:ea typeface="Arial" charset="0"/>
                <a:cs typeface="Arial" charset="0"/>
              </a:rPr>
              <a:t>This approach is highly accurate and computationally efficient. </a:t>
            </a:r>
            <a:endParaRPr lang="en-US" sz="1200" dirty="0">
              <a:latin typeface="Arial" charset="0"/>
              <a:ea typeface="Arial" charset="0"/>
              <a:cs typeface="Arial" charset="0"/>
            </a:endParaRPr>
          </a:p>
          <a:p>
            <a:pPr algn="just"/>
            <a:r>
              <a:rPr lang="en-US" sz="1200" dirty="0">
                <a:latin typeface="Arial" charset="0"/>
                <a:ea typeface="Arial" charset="0"/>
                <a:cs typeface="Arial" charset="0"/>
              </a:rPr>
              <a:t>The term “Random Forests” is trademarked by its inventors Leo </a:t>
            </a:r>
            <a:r>
              <a:rPr lang="en-US" sz="1200" dirty="0" err="1">
                <a:latin typeface="Arial" charset="0"/>
                <a:ea typeface="Arial" charset="0"/>
                <a:cs typeface="Arial" charset="0"/>
              </a:rPr>
              <a:t>Breiman</a:t>
            </a:r>
            <a:r>
              <a:rPr lang="en-US" sz="1200" dirty="0">
                <a:latin typeface="Arial" charset="0"/>
                <a:ea typeface="Arial" charset="0"/>
                <a:cs typeface="Arial" charset="0"/>
              </a:rPr>
              <a:t> and Adele Cutler.</a:t>
            </a:r>
          </a:p>
          <a:p>
            <a:pPr algn="just"/>
            <a:r>
              <a:rPr lang="en-US" sz="1200" dirty="0">
                <a:latin typeface="Arial" charset="0"/>
                <a:ea typeface="Arial" charset="0"/>
                <a:cs typeface="Arial" charset="0"/>
              </a:rPr>
              <a:t>For a given dataset with N observations, each decision tree in the forest is built or trained using a random sample with replacement of size N. This process is referred to as bootstrap aggregation or bagging, for short. Any observations not included in an individual sample is called out of bag (OOB) data. For fairly large N, one would expect about 37% of the observations to be OOB data. </a:t>
            </a:r>
          </a:p>
          <a:p>
            <a:pPr algn="just"/>
            <a:r>
              <a:rPr lang="en-US" sz="1200" dirty="0">
                <a:latin typeface="Arial" charset="0"/>
                <a:ea typeface="Arial" charset="0"/>
                <a:cs typeface="Arial" charset="0"/>
              </a:rPr>
              <a:t>In general, a Random Forests model does not require cross-validation or a separate testing data set to determine an estimate of error, this functionality is part of the Random Forests algorithm.</a:t>
            </a:r>
            <a:r>
              <a:rPr lang="en-US" sz="1200" baseline="0" dirty="0">
                <a:latin typeface="Arial" charset="0"/>
                <a:ea typeface="Arial" charset="0"/>
                <a:cs typeface="Arial" charset="0"/>
              </a:rPr>
              <a:t> </a:t>
            </a:r>
            <a:r>
              <a:rPr lang="en-US" sz="1200" baseline="30000" dirty="0">
                <a:latin typeface="Arial" charset="0"/>
                <a:ea typeface="Arial" charset="0"/>
                <a:cs typeface="Arial" charset="0"/>
              </a:rPr>
              <a:t>(2)</a:t>
            </a:r>
            <a:endParaRPr lang="en-US" sz="1200" dirty="0">
              <a:latin typeface="Arial" charset="0"/>
              <a:ea typeface="Arial" charset="0"/>
              <a:cs typeface="Arial" charset="0"/>
            </a:endParaRPr>
          </a:p>
          <a:p>
            <a:endParaRPr lang="en-US" sz="1200" dirty="0">
              <a:latin typeface="Arial" charset="0"/>
              <a:ea typeface="Arial" charset="0"/>
              <a:cs typeface="Arial" charset="0"/>
            </a:endParaRPr>
          </a:p>
          <a:p>
            <a:r>
              <a:rPr lang="en-US" sz="1100" dirty="0">
                <a:latin typeface="Arial" charset="0"/>
                <a:ea typeface="Arial" charset="0"/>
                <a:cs typeface="Arial" charset="0"/>
              </a:rPr>
              <a:t>[1] Image: Random Forests. https://</a:t>
            </a:r>
            <a:r>
              <a:rPr lang="en-US" sz="1100" dirty="0" err="1">
                <a:latin typeface="Arial" charset="0"/>
                <a:ea typeface="Arial" charset="0"/>
                <a:cs typeface="Arial" charset="0"/>
              </a:rPr>
              <a:t>i.ytimg.com</a:t>
            </a:r>
            <a:r>
              <a:rPr lang="en-US" sz="1100" dirty="0">
                <a:latin typeface="Arial" charset="0"/>
                <a:ea typeface="Arial" charset="0"/>
                <a:cs typeface="Arial" charset="0"/>
              </a:rPr>
              <a:t>/vi/ajTc5y3OqSQ/</a:t>
            </a:r>
            <a:r>
              <a:rPr lang="en-US" sz="1100" dirty="0" err="1">
                <a:latin typeface="Arial" charset="0"/>
                <a:ea typeface="Arial" charset="0"/>
                <a:cs typeface="Arial" charset="0"/>
              </a:rPr>
              <a:t>hqdefault.jpg</a:t>
            </a:r>
            <a:endParaRPr lang="en-US" sz="1100" dirty="0">
              <a:latin typeface="Arial" charset="0"/>
              <a:ea typeface="Arial" charset="0"/>
              <a:cs typeface="Arial" charset="0"/>
            </a:endParaRPr>
          </a:p>
          <a:p>
            <a:r>
              <a:rPr lang="en-US" sz="1100" dirty="0">
                <a:latin typeface="Arial" charset="0"/>
                <a:ea typeface="Arial" charset="0"/>
                <a:cs typeface="Arial" charset="0"/>
              </a:rPr>
              <a:t>[2] </a:t>
            </a:r>
            <a:r>
              <a:rPr lang="en-US" sz="1100" dirty="0" err="1">
                <a:latin typeface="Arial" charset="0"/>
                <a:ea typeface="Arial" charset="0"/>
                <a:cs typeface="Arial" charset="0"/>
              </a:rPr>
              <a:t>Breiman</a:t>
            </a:r>
            <a:r>
              <a:rPr lang="en-US" sz="1100" dirty="0">
                <a:latin typeface="Arial" charset="0"/>
                <a:ea typeface="Arial" charset="0"/>
                <a:cs typeface="Arial" charset="0"/>
              </a:rPr>
              <a:t>, L. (2001). Random Forests. https://</a:t>
            </a:r>
            <a:r>
              <a:rPr lang="en-US" sz="1100" dirty="0" err="1">
                <a:latin typeface="Arial" charset="0"/>
                <a:ea typeface="Arial" charset="0"/>
                <a:cs typeface="Arial" charset="0"/>
              </a:rPr>
              <a:t>www.stat.berkeley.edu</a:t>
            </a:r>
            <a:r>
              <a:rPr lang="en-US" sz="1100" dirty="0">
                <a:latin typeface="Arial" charset="0"/>
                <a:ea typeface="Arial" charset="0"/>
                <a:cs typeface="Arial" charset="0"/>
              </a:rPr>
              <a:t>/~</a:t>
            </a:r>
            <a:r>
              <a:rPr lang="en-US" sz="1100" dirty="0" err="1">
                <a:latin typeface="Arial" charset="0"/>
                <a:ea typeface="Arial" charset="0"/>
                <a:cs typeface="Arial" charset="0"/>
              </a:rPr>
              <a:t>breiman</a:t>
            </a:r>
            <a:r>
              <a:rPr lang="en-US" sz="1100" dirty="0">
                <a:latin typeface="Arial" charset="0"/>
                <a:ea typeface="Arial" charset="0"/>
                <a:cs typeface="Arial" charset="0"/>
              </a:rPr>
              <a:t>/randomforest2001.pdf</a:t>
            </a:r>
          </a:p>
        </p:txBody>
      </p:sp>
    </p:spTree>
    <p:extLst>
      <p:ext uri="{BB962C8B-B14F-4D97-AF65-F5344CB8AC3E}">
        <p14:creationId xmlns:p14="http://schemas.microsoft.com/office/powerpoint/2010/main" val="2609406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685800"/>
            <a:ext cx="5943600" cy="3344863"/>
          </a:xfrm>
        </p:spPr>
      </p:sp>
      <p:sp>
        <p:nvSpPr>
          <p:cNvPr id="3" name="Notes Placeholder 2"/>
          <p:cNvSpPr>
            <a:spLocks noGrp="1"/>
          </p:cNvSpPr>
          <p:nvPr>
            <p:ph type="body" idx="1"/>
          </p:nvPr>
        </p:nvSpPr>
        <p:spPr>
          <a:xfrm>
            <a:off x="457200" y="4267200"/>
            <a:ext cx="5943600" cy="4495800"/>
          </a:xfrm>
        </p:spPr>
        <p:txBody>
          <a:bodyPr/>
          <a:lstStyle/>
          <a:p>
            <a:pPr marL="0" marR="0" lvl="0" indent="0" algn="l" defTabSz="457200" rtl="0" eaLnBrk="1" fontAlgn="auto" latinLnBrk="0" hangingPunct="1">
              <a:lnSpc>
                <a:spcPct val="100000"/>
              </a:lnSpc>
              <a:spcBef>
                <a:spcPts val="1200"/>
              </a:spcBef>
              <a:spcAft>
                <a:spcPts val="0"/>
              </a:spcAft>
              <a:buClrTx/>
              <a:buSzTx/>
              <a:buFontTx/>
              <a:buNone/>
              <a:tabLst/>
              <a:defRPr/>
            </a:pPr>
            <a:endParaRPr lang="en-US" dirty="0"/>
          </a:p>
        </p:txBody>
      </p:sp>
    </p:spTree>
    <p:extLst>
      <p:ext uri="{BB962C8B-B14F-4D97-AF65-F5344CB8AC3E}">
        <p14:creationId xmlns:p14="http://schemas.microsoft.com/office/powerpoint/2010/main" val="15742037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1200"/>
              </a:spcBef>
              <a:spcAft>
                <a:spcPts val="0"/>
              </a:spcAft>
              <a:buClrTx/>
              <a:buSzTx/>
              <a:buFontTx/>
              <a:buNone/>
              <a:tabLst/>
              <a:defRPr/>
            </a:pPr>
            <a:r>
              <a:rPr lang="en-US" sz="1200" dirty="0">
                <a:latin typeface="Arial" charset="0"/>
                <a:ea typeface="Arial" charset="0"/>
                <a:cs typeface="Arial" charset="0"/>
              </a:rPr>
              <a:t>In this module you learned the main goals of machine learning</a:t>
            </a:r>
            <a:r>
              <a:rPr lang="en-US" sz="1200" baseline="0" dirty="0">
                <a:latin typeface="Arial" charset="0"/>
                <a:ea typeface="Arial" charset="0"/>
                <a:cs typeface="Arial" charset="0"/>
              </a:rPr>
              <a:t> and</a:t>
            </a:r>
            <a:r>
              <a:rPr lang="en-US" sz="1200" dirty="0">
                <a:latin typeface="Arial" charset="0"/>
                <a:ea typeface="Arial" charset="0"/>
                <a:cs typeface="Arial" charset="0"/>
              </a:rPr>
              <a:t> its various approaches.  You also learned how each approach is used and when they are appropriate.</a:t>
            </a:r>
            <a:endParaRPr lang="en-US" sz="1200" dirty="0">
              <a:solidFill>
                <a:srgbClr val="FF0000"/>
              </a:solidFill>
              <a:latin typeface="Arial" charset="0"/>
              <a:ea typeface="Arial" charset="0"/>
              <a:cs typeface="Arial" charset="0"/>
            </a:endParaRPr>
          </a:p>
          <a:p>
            <a:endParaRPr lang="en-US" dirty="0"/>
          </a:p>
        </p:txBody>
      </p:sp>
    </p:spTree>
    <p:extLst>
      <p:ext uri="{BB962C8B-B14F-4D97-AF65-F5344CB8AC3E}">
        <p14:creationId xmlns:p14="http://schemas.microsoft.com/office/powerpoint/2010/main" val="2685293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5943600" cy="33432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358243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5943600" cy="33432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29116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5943600" cy="33432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61666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buFont typeface="Arial" charset="0"/>
              <a:buChar char="•"/>
              <a:defRPr/>
            </a:pPr>
            <a:r>
              <a:rPr lang="en-US" sz="2000" dirty="0"/>
              <a:t>Feel free to</a:t>
            </a:r>
            <a:r>
              <a:rPr lang="en-US" sz="2000" baseline="0" dirty="0"/>
              <a:t> ask questions through out</a:t>
            </a:r>
          </a:p>
          <a:p>
            <a:pPr lvl="1">
              <a:buFont typeface="Arial" charset="0"/>
              <a:buChar char="•"/>
              <a:defRPr/>
            </a:pPr>
            <a:r>
              <a:rPr lang="en-US" sz="2000" dirty="0"/>
              <a:t>The</a:t>
            </a:r>
            <a:r>
              <a:rPr lang="en-US" sz="2000" baseline="0" dirty="0"/>
              <a:t> point of today is to challenge you, teach you much and have fun!</a:t>
            </a:r>
            <a:endParaRPr lang="en-US" sz="2000" dirty="0">
              <a:solidFill>
                <a:schemeClr val="tx1"/>
              </a:solidFill>
            </a:endParaRPr>
          </a:p>
          <a:p>
            <a:endParaRPr lang="en-US" dirty="0"/>
          </a:p>
        </p:txBody>
      </p:sp>
    </p:spTree>
    <p:extLst>
      <p:ext uri="{BB962C8B-B14F-4D97-AF65-F5344CB8AC3E}">
        <p14:creationId xmlns:p14="http://schemas.microsoft.com/office/powerpoint/2010/main" val="21469703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271027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51458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81776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064788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34057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5943600" cy="33432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3360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49792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a:xfrm>
            <a:off x="457200" y="457200"/>
            <a:ext cx="5943600" cy="3343275"/>
          </a:xfrm>
        </p:spPr>
      </p:sp>
      <p:sp>
        <p:nvSpPr>
          <p:cNvPr id="5" name="Notes Placeholder 4"/>
          <p:cNvSpPr>
            <a:spLocks noGrp="1"/>
          </p:cNvSpPr>
          <p:nvPr>
            <p:ph type="body" idx="1"/>
          </p:nvPr>
        </p:nvSpPr>
        <p:spPr/>
        <p:txBody>
          <a:bodyPr/>
          <a:lstStyle/>
          <a:p>
            <a:endParaRPr lang="en-US" sz="1000" dirty="0"/>
          </a:p>
          <a:p>
            <a:endParaRPr lang="en-US" sz="1000" dirty="0"/>
          </a:p>
          <a:p>
            <a:endParaRPr lang="en-US" sz="1000" dirty="0"/>
          </a:p>
          <a:p>
            <a:r>
              <a:rPr lang="en-US" sz="1100" dirty="0"/>
              <a:t>[1] Image. Analytics Word Cloud. https://</a:t>
            </a:r>
            <a:r>
              <a:rPr lang="en-US" sz="1100" dirty="0" err="1"/>
              <a:t>pixabay.com</a:t>
            </a:r>
            <a:r>
              <a:rPr lang="en-US" sz="1100" dirty="0"/>
              <a:t>/</a:t>
            </a:r>
            <a:r>
              <a:rPr lang="en-US" sz="1100" dirty="0" err="1"/>
              <a:t>en</a:t>
            </a:r>
            <a:r>
              <a:rPr lang="en-US" sz="1100" dirty="0"/>
              <a:t>/analytics-business-resources-wordle-1368293/</a:t>
            </a:r>
          </a:p>
          <a:p>
            <a:r>
              <a:rPr lang="en-US" sz="1100" dirty="0"/>
              <a:t>[2] Frolio, Louis. “Foundations of Data Science and Analytics” Week 6, Topic note 1 (2014) Brandeis University, Fall Semester, 2014</a:t>
            </a:r>
          </a:p>
        </p:txBody>
      </p:sp>
    </p:spTree>
    <p:extLst>
      <p:ext uri="{BB962C8B-B14F-4D97-AF65-F5344CB8AC3E}">
        <p14:creationId xmlns:p14="http://schemas.microsoft.com/office/powerpoint/2010/main" val="523951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a:xfrm>
            <a:off x="457200" y="457200"/>
            <a:ext cx="5943600" cy="3343275"/>
          </a:xfrm>
        </p:spPr>
      </p:sp>
      <p:sp>
        <p:nvSpPr>
          <p:cNvPr id="5" name="Notes Placeholder 4"/>
          <p:cNvSpPr>
            <a:spLocks noGrp="1"/>
          </p:cNvSpPr>
          <p:nvPr>
            <p:ph type="body" idx="1"/>
          </p:nvPr>
        </p:nvSpPr>
        <p:spPr>
          <a:xfrm>
            <a:off x="457200" y="3962400"/>
            <a:ext cx="5943600" cy="4800600"/>
          </a:xfrm>
        </p:spPr>
        <p:txBody>
          <a:bodyPr/>
          <a:lstStyle/>
          <a:p>
            <a:endParaRPr lang="en-US" dirty="0"/>
          </a:p>
          <a:p>
            <a:r>
              <a:rPr lang="en-US" sz="1100" dirty="0">
                <a:latin typeface="Arial" charset="0"/>
                <a:ea typeface="Arial" charset="0"/>
                <a:cs typeface="Arial" charset="0"/>
              </a:rPr>
              <a:t>[1] Information. Charles Sturt University. https://</a:t>
            </a:r>
            <a:r>
              <a:rPr lang="en-US" sz="1100" dirty="0" err="1">
                <a:latin typeface="Arial" charset="0"/>
                <a:ea typeface="Arial" charset="0"/>
                <a:cs typeface="Arial" charset="0"/>
              </a:rPr>
              <a:t>www.csu.edu.au</a:t>
            </a:r>
            <a:r>
              <a:rPr lang="en-US" sz="1100" dirty="0">
                <a:latin typeface="Arial" charset="0"/>
                <a:ea typeface="Arial" charset="0"/>
                <a:cs typeface="Arial" charset="0"/>
              </a:rPr>
              <a:t>/division/</a:t>
            </a:r>
            <a:r>
              <a:rPr lang="en-US" sz="1100" dirty="0" err="1">
                <a:latin typeface="Arial" charset="0"/>
                <a:ea typeface="Arial" charset="0"/>
                <a:cs typeface="Arial" charset="0"/>
              </a:rPr>
              <a:t>dit</a:t>
            </a:r>
            <a:r>
              <a:rPr lang="en-US" sz="1100" dirty="0">
                <a:latin typeface="Arial" charset="0"/>
                <a:ea typeface="Arial" charset="0"/>
                <a:cs typeface="Arial" charset="0"/>
              </a:rPr>
              <a:t>/</a:t>
            </a:r>
            <a:r>
              <a:rPr lang="en-US" sz="1100" dirty="0" err="1">
                <a:latin typeface="Arial" charset="0"/>
                <a:ea typeface="Arial" charset="0"/>
                <a:cs typeface="Arial" charset="0"/>
              </a:rPr>
              <a:t>eal</a:t>
            </a:r>
            <a:r>
              <a:rPr lang="en-US" sz="1100" dirty="0">
                <a:latin typeface="Arial" charset="0"/>
                <a:ea typeface="Arial" charset="0"/>
                <a:cs typeface="Arial" charset="0"/>
              </a:rPr>
              <a:t>/portfolios/information</a:t>
            </a:r>
          </a:p>
        </p:txBody>
      </p:sp>
    </p:spTree>
    <p:extLst>
      <p:ext uri="{BB962C8B-B14F-4D97-AF65-F5344CB8AC3E}">
        <p14:creationId xmlns:p14="http://schemas.microsoft.com/office/powerpoint/2010/main" val="2075268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0" y="361950"/>
            <a:ext cx="9144000" cy="603504"/>
          </a:xfrm>
          <a:prstGeom prst="rect">
            <a:avLst/>
          </a:prstGeom>
          <a:solidFill>
            <a:srgbClr val="29B5CF"/>
          </a:solidFill>
        </p:spPr>
        <p:txBody>
          <a:bodyPr/>
          <a:lstStyle>
            <a:lvl1pPr marL="0" indent="0" algn="l">
              <a:buNone/>
              <a:defRPr sz="3200" b="1">
                <a:solidFill>
                  <a:schemeClr val="bg1"/>
                </a:solidFill>
                <a:latin typeface="+mj-lt"/>
              </a:defRPr>
            </a:lvl1pPr>
          </a:lstStyle>
          <a:p>
            <a:pPr marL="231773" marR="0" lvl="0" indent="-231773" algn="l" defTabSz="914400" rtl="0" eaLnBrk="0" fontAlgn="base" latinLnBrk="0" hangingPunct="0">
              <a:lnSpc>
                <a:spcPct val="100000"/>
              </a:lnSpc>
              <a:spcBef>
                <a:spcPct val="20000"/>
              </a:spcBef>
              <a:spcAft>
                <a:spcPct val="0"/>
              </a:spcAft>
              <a:buClrTx/>
              <a:buSzTx/>
              <a:tabLst/>
              <a:defRPr/>
            </a:pPr>
            <a:r>
              <a:rPr lang="en-US" dirty="0"/>
              <a:t>Heading</a:t>
            </a:r>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6200" y="1419528"/>
            <a:ext cx="4629150" cy="3214688"/>
          </a:xfrm>
          <a:prstGeom prst="rect">
            <a:avLst/>
          </a:prstGeom>
        </p:spPr>
        <p:txBody>
          <a:bodyPr/>
          <a:lstStyle>
            <a:lvl1pPr>
              <a:defRPr sz="1500">
                <a:solidFill>
                  <a:srgbClr val="19354D"/>
                </a:solidFill>
              </a:defRPr>
            </a:lvl1pPr>
            <a:lvl2pPr>
              <a:defRPr sz="1350">
                <a:solidFill>
                  <a:srgbClr val="19354D"/>
                </a:solidFill>
              </a:defRPr>
            </a:lvl2pPr>
            <a:lvl3pPr>
              <a:defRPr sz="1200">
                <a:solidFill>
                  <a:srgbClr val="19354D"/>
                </a:solidFill>
              </a:defRPr>
            </a:lvl3pPr>
            <a:lvl4pPr>
              <a:defRPr sz="1050">
                <a:solidFill>
                  <a:srgbClr val="19354D"/>
                </a:solidFill>
              </a:defRPr>
            </a:lvl4pPr>
            <a:lvl5pPr>
              <a:defRPr sz="900">
                <a:solidFill>
                  <a:srgbClr val="19354D"/>
                </a:solidFill>
              </a:defRPr>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28650" y="1413575"/>
            <a:ext cx="2949178" cy="3220641"/>
          </a:xfrm>
          <a:prstGeom prst="rect">
            <a:avLst/>
          </a:prstGeom>
        </p:spPr>
        <p:txBody>
          <a:bodyPr/>
          <a:lstStyle>
            <a:lvl1pPr marL="0" indent="0">
              <a:buNone/>
              <a:defRPr sz="1500">
                <a:solidFill>
                  <a:srgbClr val="19354D"/>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8" name="Text Placeholder 8"/>
          <p:cNvSpPr>
            <a:spLocks noGrp="1"/>
          </p:cNvSpPr>
          <p:nvPr>
            <p:ph type="body" sz="quarter" idx="10" hasCustomPrompt="1"/>
          </p:nvPr>
        </p:nvSpPr>
        <p:spPr>
          <a:xfrm>
            <a:off x="0" y="271463"/>
            <a:ext cx="9144000" cy="452628"/>
          </a:xfrm>
          <a:prstGeom prst="rect">
            <a:avLst/>
          </a:prstGeom>
          <a:solidFill>
            <a:srgbClr val="29B5CF"/>
          </a:solidFill>
        </p:spPr>
        <p:txBody>
          <a:bodyPr/>
          <a:lstStyle>
            <a:lvl1pPr marL="0" indent="0" algn="l">
              <a:buNone/>
              <a:defRPr sz="2400" b="1">
                <a:solidFill>
                  <a:schemeClr val="bg1"/>
                </a:solidFill>
                <a:latin typeface="+mj-lt"/>
              </a:defRPr>
            </a:lvl1pPr>
          </a:lstStyle>
          <a:p>
            <a:pPr marL="173830" marR="0" lvl="0" indent="-173830" algn="l" defTabSz="685800" rtl="0" eaLnBrk="0" fontAlgn="base" latinLnBrk="0" hangingPunct="0">
              <a:lnSpc>
                <a:spcPct val="100000"/>
              </a:lnSpc>
              <a:spcBef>
                <a:spcPct val="20000"/>
              </a:spcBef>
              <a:spcAft>
                <a:spcPct val="0"/>
              </a:spcAft>
              <a:buClrTx/>
              <a:buSzTx/>
              <a:tabLst/>
              <a:defRPr/>
            </a:pPr>
            <a:r>
              <a:rPr lang="en-US" dirty="0"/>
              <a:t>Slide Title</a:t>
            </a:r>
          </a:p>
        </p:txBody>
      </p:sp>
      <p:sp>
        <p:nvSpPr>
          <p:cNvPr id="9" name="Text Placeholder 12"/>
          <p:cNvSpPr>
            <a:spLocks noGrp="1"/>
          </p:cNvSpPr>
          <p:nvPr>
            <p:ph type="body" sz="quarter" idx="11" hasCustomPrompt="1"/>
          </p:nvPr>
        </p:nvSpPr>
        <p:spPr>
          <a:xfrm>
            <a:off x="628650" y="848522"/>
            <a:ext cx="7886700" cy="342900"/>
          </a:xfrm>
          <a:prstGeom prst="rect">
            <a:avLst/>
          </a:prstGeom>
        </p:spPr>
        <p:txBody>
          <a:bodyPr/>
          <a:lstStyle>
            <a:lvl1pPr marL="0" indent="0">
              <a:buNone/>
              <a:defRPr sz="1800" b="1" cap="all" baseline="0">
                <a:solidFill>
                  <a:srgbClr val="19354D"/>
                </a:solidFill>
                <a:latin typeface="+mj-lt"/>
              </a:defRPr>
            </a:lvl1pPr>
            <a:lvl2pPr marL="342900" indent="0">
              <a:buNone/>
              <a:defRPr sz="1800">
                <a:solidFill>
                  <a:srgbClr val="19354D"/>
                </a:solidFill>
              </a:defRPr>
            </a:lvl2pPr>
            <a:lvl3pPr marL="685800" indent="0">
              <a:buNone/>
              <a:defRPr sz="1800">
                <a:solidFill>
                  <a:srgbClr val="19354D"/>
                </a:solidFill>
              </a:defRPr>
            </a:lvl3pPr>
            <a:lvl4pPr marL="1028700" indent="0">
              <a:buNone/>
              <a:defRPr sz="1800">
                <a:solidFill>
                  <a:srgbClr val="19354D"/>
                </a:solidFill>
              </a:defRPr>
            </a:lvl4pPr>
            <a:lvl5pPr marL="1371600" indent="0">
              <a:buNone/>
              <a:defRPr sz="1800">
                <a:solidFill>
                  <a:srgbClr val="19354D"/>
                </a:solidFill>
              </a:defRPr>
            </a:lvl5pPr>
          </a:lstStyle>
          <a:p>
            <a:pPr lvl="0"/>
            <a:r>
              <a:rPr lang="en-US" dirty="0"/>
              <a:t>SUB-TITLE</a:t>
            </a:r>
          </a:p>
        </p:txBody>
      </p:sp>
    </p:spTree>
    <p:extLst>
      <p:ext uri="{BB962C8B-B14F-4D97-AF65-F5344CB8AC3E}">
        <p14:creationId xmlns:p14="http://schemas.microsoft.com/office/powerpoint/2010/main" val="2280487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6200" y="1450122"/>
            <a:ext cx="4629150" cy="3303587"/>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628650" y="1444168"/>
            <a:ext cx="2949178" cy="3309541"/>
          </a:xfrm>
          <a:prstGeom prst="rect">
            <a:avLst/>
          </a:prstGeom>
        </p:spPr>
        <p:txBody>
          <a:bodyPr/>
          <a:lstStyle>
            <a:lvl1pPr marL="0" indent="0">
              <a:buNone/>
              <a:defRPr sz="1500">
                <a:solidFill>
                  <a:srgbClr val="19354D"/>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8" name="Text Placeholder 8"/>
          <p:cNvSpPr>
            <a:spLocks noGrp="1"/>
          </p:cNvSpPr>
          <p:nvPr>
            <p:ph type="body" sz="quarter" idx="10" hasCustomPrompt="1"/>
          </p:nvPr>
        </p:nvSpPr>
        <p:spPr>
          <a:xfrm>
            <a:off x="0" y="271463"/>
            <a:ext cx="9144000" cy="452628"/>
          </a:xfrm>
          <a:prstGeom prst="rect">
            <a:avLst/>
          </a:prstGeom>
          <a:solidFill>
            <a:srgbClr val="29B5CF"/>
          </a:solidFill>
        </p:spPr>
        <p:txBody>
          <a:bodyPr/>
          <a:lstStyle>
            <a:lvl1pPr marL="0" indent="0" algn="l">
              <a:buNone/>
              <a:defRPr sz="2400" b="1">
                <a:solidFill>
                  <a:schemeClr val="bg1"/>
                </a:solidFill>
                <a:latin typeface="+mj-lt"/>
              </a:defRPr>
            </a:lvl1pPr>
          </a:lstStyle>
          <a:p>
            <a:pPr marL="173830" marR="0" lvl="0" indent="-173830" algn="l" defTabSz="685800" rtl="0" eaLnBrk="0" fontAlgn="base" latinLnBrk="0" hangingPunct="0">
              <a:lnSpc>
                <a:spcPct val="100000"/>
              </a:lnSpc>
              <a:spcBef>
                <a:spcPct val="20000"/>
              </a:spcBef>
              <a:spcAft>
                <a:spcPct val="0"/>
              </a:spcAft>
              <a:buClrTx/>
              <a:buSzTx/>
              <a:tabLst/>
              <a:defRPr/>
            </a:pPr>
            <a:r>
              <a:rPr lang="en-US" dirty="0"/>
              <a:t>Slide Title</a:t>
            </a:r>
          </a:p>
        </p:txBody>
      </p:sp>
      <p:sp>
        <p:nvSpPr>
          <p:cNvPr id="9" name="Text Placeholder 12"/>
          <p:cNvSpPr>
            <a:spLocks noGrp="1"/>
          </p:cNvSpPr>
          <p:nvPr>
            <p:ph type="body" sz="quarter" idx="11" hasCustomPrompt="1"/>
          </p:nvPr>
        </p:nvSpPr>
        <p:spPr>
          <a:xfrm>
            <a:off x="628650" y="848522"/>
            <a:ext cx="7886700" cy="342900"/>
          </a:xfrm>
          <a:prstGeom prst="rect">
            <a:avLst/>
          </a:prstGeom>
        </p:spPr>
        <p:txBody>
          <a:bodyPr/>
          <a:lstStyle>
            <a:lvl1pPr marL="0" indent="0">
              <a:buNone/>
              <a:defRPr sz="1800" b="1" cap="all" baseline="0">
                <a:solidFill>
                  <a:srgbClr val="19354D"/>
                </a:solidFill>
                <a:latin typeface="+mj-lt"/>
              </a:defRPr>
            </a:lvl1pPr>
            <a:lvl2pPr marL="342900" indent="0">
              <a:buNone/>
              <a:defRPr sz="1800">
                <a:solidFill>
                  <a:srgbClr val="19354D"/>
                </a:solidFill>
              </a:defRPr>
            </a:lvl2pPr>
            <a:lvl3pPr marL="685800" indent="0">
              <a:buNone/>
              <a:defRPr sz="1800">
                <a:solidFill>
                  <a:srgbClr val="19354D"/>
                </a:solidFill>
              </a:defRPr>
            </a:lvl3pPr>
            <a:lvl4pPr marL="1028700" indent="0">
              <a:buNone/>
              <a:defRPr sz="1800">
                <a:solidFill>
                  <a:srgbClr val="19354D"/>
                </a:solidFill>
              </a:defRPr>
            </a:lvl4pPr>
            <a:lvl5pPr marL="1371600" indent="0">
              <a:buNone/>
              <a:defRPr sz="1800">
                <a:solidFill>
                  <a:srgbClr val="19354D"/>
                </a:solidFill>
              </a:defRPr>
            </a:lvl5pPr>
          </a:lstStyle>
          <a:p>
            <a:pPr lvl="0"/>
            <a:r>
              <a:rPr lang="en-US" dirty="0"/>
              <a:t>SUB-TITLE</a:t>
            </a:r>
          </a:p>
        </p:txBody>
      </p:sp>
    </p:spTree>
    <p:extLst>
      <p:ext uri="{BB962C8B-B14F-4D97-AF65-F5344CB8AC3E}">
        <p14:creationId xmlns:p14="http://schemas.microsoft.com/office/powerpoint/2010/main" val="41983915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20930"/>
          <a:stretch/>
        </p:blipFill>
        <p:spPr>
          <a:xfrm>
            <a:off x="2965077" y="1206037"/>
            <a:ext cx="3238500" cy="2730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843584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F8D4C3-A7E8-441F-80C9-06444B71896E}" type="datetime1">
              <a:rPr lang="en-US" smtClean="0"/>
              <a:pPr/>
              <a:t>5/21/18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D8CD9C-95E9-49D2-9A2A-41B8E1AB85C8}" type="slidenum">
              <a:rPr lang="en-US" smtClean="0"/>
              <a:pPr/>
              <a:t>‹#›</a:t>
            </a:fld>
            <a:endParaRPr lang="en-US"/>
          </a:p>
        </p:txBody>
      </p:sp>
    </p:spTree>
    <p:extLst>
      <p:ext uri="{BB962C8B-B14F-4D97-AF65-F5344CB8AC3E}">
        <p14:creationId xmlns:p14="http://schemas.microsoft.com/office/powerpoint/2010/main" val="960919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1" y="1123951"/>
            <a:ext cx="8542338" cy="3824382"/>
          </a:xfrm>
          <a:prstGeom prst="rect">
            <a:avLst/>
          </a:prstGeom>
        </p:spPr>
        <p:txBody>
          <a:bodyPr/>
          <a:lstStyle>
            <a:lvl1pPr>
              <a:defRPr b="1"/>
            </a:lvl1pPr>
          </a:lstStyle>
          <a:p>
            <a:pPr lvl="0"/>
            <a:r>
              <a:rPr lang="en-US" dirty="0"/>
              <a:t>Click to edit master text styles</a:t>
            </a:r>
          </a:p>
          <a:p>
            <a:pPr lvl="1"/>
            <a:r>
              <a:rPr lang="en-US" dirty="0"/>
              <a:t>Second level</a:t>
            </a:r>
          </a:p>
          <a:p>
            <a:pPr lvl="2"/>
            <a:r>
              <a:rPr lang="en-US" dirty="0"/>
              <a:t>Third level</a:t>
            </a:r>
          </a:p>
        </p:txBody>
      </p:sp>
      <p:sp>
        <p:nvSpPr>
          <p:cNvPr id="13" name="Text Placeholder 8"/>
          <p:cNvSpPr>
            <a:spLocks noGrp="1"/>
          </p:cNvSpPr>
          <p:nvPr>
            <p:ph type="body" sz="quarter" idx="10" hasCustomPrompt="1"/>
          </p:nvPr>
        </p:nvSpPr>
        <p:spPr>
          <a:xfrm>
            <a:off x="0" y="361950"/>
            <a:ext cx="9144000" cy="603504"/>
          </a:xfrm>
          <a:prstGeom prst="rect">
            <a:avLst/>
          </a:prstGeom>
          <a:solidFill>
            <a:srgbClr val="29B5CF"/>
          </a:solidFill>
        </p:spPr>
        <p:txBody>
          <a:bodyPr/>
          <a:lstStyle>
            <a:lvl1pPr marL="0" indent="0" algn="l">
              <a:buNone/>
              <a:defRPr sz="3200" b="1">
                <a:solidFill>
                  <a:schemeClr val="bg1"/>
                </a:solidFill>
                <a:latin typeface="+mj-lt"/>
              </a:defRPr>
            </a:lvl1pPr>
          </a:lstStyle>
          <a:p>
            <a:pPr marL="231773" marR="0" lvl="0" indent="-231773" algn="l" defTabSz="914400" rtl="0" eaLnBrk="0" fontAlgn="base" latinLnBrk="0" hangingPunct="0">
              <a:lnSpc>
                <a:spcPct val="100000"/>
              </a:lnSpc>
              <a:spcBef>
                <a:spcPct val="20000"/>
              </a:spcBef>
              <a:spcAft>
                <a:spcPct val="0"/>
              </a:spcAft>
              <a:buClrTx/>
              <a:buSzTx/>
              <a:tabLst/>
              <a:defRPr/>
            </a:pPr>
            <a:r>
              <a:rPr lang="en-US" dirty="0"/>
              <a:t>Heading</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RED 1 - Section page">
    <p:bg>
      <p:bgRef idx="1002">
        <a:schemeClr val="bg1"/>
      </p:bgRef>
    </p:bg>
    <p:spTree>
      <p:nvGrpSpPr>
        <p:cNvPr id="1" name=""/>
        <p:cNvGrpSpPr/>
        <p:nvPr/>
      </p:nvGrpSpPr>
      <p:grpSpPr>
        <a:xfrm>
          <a:off x="0" y="0"/>
          <a:ext cx="0" cy="0"/>
          <a:chOff x="0" y="0"/>
          <a:chExt cx="0" cy="0"/>
        </a:xfrm>
      </p:grpSpPr>
      <p:pic>
        <p:nvPicPr>
          <p:cNvPr id="5" name="Picture 6" descr="faded-logo-wallpaper"/>
          <p:cNvPicPr>
            <a:picLocks noChangeAspect="1" noChangeArrowheads="1"/>
          </p:cNvPicPr>
          <p:nvPr userDrawn="1"/>
        </p:nvPicPr>
        <p:blipFill>
          <a:blip r:embed="rId2" cstate="print"/>
          <a:srcRect/>
          <a:stretch>
            <a:fillRect/>
          </a:stretch>
        </p:blipFill>
        <p:spPr bwMode="auto">
          <a:xfrm>
            <a:off x="0" y="6"/>
            <a:ext cx="9144000" cy="4187189"/>
          </a:xfrm>
          <a:prstGeom prst="rect">
            <a:avLst/>
          </a:prstGeom>
          <a:noFill/>
          <a:ln w="9525">
            <a:noFill/>
            <a:miter lim="800000"/>
            <a:headEnd/>
            <a:tailEnd/>
          </a:ln>
        </p:spPr>
      </p:pic>
      <p:sp>
        <p:nvSpPr>
          <p:cNvPr id="6" name="Text Placeholder 5"/>
          <p:cNvSpPr>
            <a:spLocks noGrp="1"/>
          </p:cNvSpPr>
          <p:nvPr>
            <p:ph type="body" sz="quarter" idx="10"/>
          </p:nvPr>
        </p:nvSpPr>
        <p:spPr>
          <a:xfrm>
            <a:off x="338336" y="2747674"/>
            <a:ext cx="8440548" cy="253746"/>
          </a:xfrm>
          <a:prstGeom prst="rect">
            <a:avLst/>
          </a:prstGeom>
        </p:spPr>
        <p:txBody>
          <a:bodyPr/>
          <a:lstStyle>
            <a:lvl1pPr marL="12700" indent="0">
              <a:spcBef>
                <a:spcPts val="990"/>
              </a:spcBef>
              <a:buNone/>
              <a:tabLst/>
              <a:defRPr sz="2000">
                <a:solidFill>
                  <a:schemeClr val="tx1"/>
                </a:solidFill>
              </a:defRPr>
            </a:lvl1pPr>
            <a:lvl5pPr>
              <a:buNone/>
              <a:defRPr/>
            </a:lvl5pPr>
          </a:lstStyle>
          <a:p>
            <a:pPr lvl="0"/>
            <a:r>
              <a:rPr lang="en-US" dirty="0"/>
              <a:t>Click to edit Master text styles</a:t>
            </a:r>
          </a:p>
        </p:txBody>
      </p:sp>
      <p:sp>
        <p:nvSpPr>
          <p:cNvPr id="9" name="Title 8"/>
          <p:cNvSpPr>
            <a:spLocks noGrp="1"/>
          </p:cNvSpPr>
          <p:nvPr>
            <p:ph type="title"/>
          </p:nvPr>
        </p:nvSpPr>
        <p:spPr>
          <a:xfrm>
            <a:off x="320042" y="2231812"/>
            <a:ext cx="8466786" cy="507831"/>
          </a:xfrm>
          <a:prstGeom prst="rect">
            <a:avLst/>
          </a:prstGeom>
        </p:spPr>
        <p:txBody>
          <a:bodyPr lIns="0" tIns="0" rIns="0" bIns="0" anchor="b" anchorCtr="0"/>
          <a:lstStyle>
            <a:lvl1pPr marL="69851" indent="0">
              <a:tabLst/>
              <a:defRPr sz="3600" baseline="0">
                <a:solidFill>
                  <a:schemeClr val="tx1"/>
                </a:solidFill>
              </a:defRPr>
            </a:lvl1pPr>
          </a:lstStyle>
          <a:p>
            <a:r>
              <a:rPr lang="en-US" dirty="0"/>
              <a:t>Click to edit Master title style</a:t>
            </a:r>
          </a:p>
        </p:txBody>
      </p:sp>
    </p:spTree>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pic>
        <p:nvPicPr>
          <p:cNvPr id="50" name="Picture 4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397760" y="270323"/>
            <a:ext cx="3000645" cy="2228079"/>
          </a:xfrm>
          <a:prstGeom prst="rect">
            <a:avLst/>
          </a:prstGeom>
        </p:spPr>
        <p:txBody>
          <a:bodyPr/>
          <a:lstStyle>
            <a:lvl1pPr>
              <a:defRPr sz="2800">
                <a:solidFill>
                  <a:schemeClr val="bg1"/>
                </a:solidFill>
              </a:defRPr>
            </a:lvl1pPr>
          </a:lstStyle>
          <a:p>
            <a:r>
              <a:rPr lang="en-US"/>
              <a:t>Click to edit Master title style</a:t>
            </a:r>
            <a:endParaRPr lang="en-US" dirty="0"/>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0" y="361950"/>
            <a:ext cx="9144000" cy="603504"/>
          </a:xfrm>
          <a:solidFill>
            <a:srgbClr val="29B5CF"/>
          </a:solidFill>
        </p:spPr>
        <p:txBody>
          <a:bodyPr>
            <a:normAutofit/>
          </a:bodyPr>
          <a:lstStyle>
            <a:lvl1pPr marL="0" indent="0">
              <a:buNone/>
              <a:defRPr sz="3200" b="1">
                <a:latin typeface="+mj-lt"/>
              </a:defRPr>
            </a:lvl1pPr>
          </a:lstStyle>
          <a:p>
            <a:pPr lvl="0"/>
            <a:r>
              <a:rPr lang="en-US"/>
              <a:t>Heading</a:t>
            </a:r>
            <a:endParaRPr lang="en-US" dirty="0"/>
          </a:p>
        </p:txBody>
      </p:sp>
    </p:spTree>
    <p:extLst>
      <p:ext uri="{BB962C8B-B14F-4D97-AF65-F5344CB8AC3E}">
        <p14:creationId xmlns:p14="http://schemas.microsoft.com/office/powerpoint/2010/main" val="176158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Only">
    <p:spTree>
      <p:nvGrpSpPr>
        <p:cNvPr id="1" name=""/>
        <p:cNvGrpSpPr/>
        <p:nvPr/>
      </p:nvGrpSpPr>
      <p:grpSpPr>
        <a:xfrm>
          <a:off x="0" y="0"/>
          <a:ext cx="0" cy="0"/>
          <a:chOff x="0" y="0"/>
          <a:chExt cx="0" cy="0"/>
        </a:xfrm>
      </p:grpSpPr>
      <p:graphicFrame>
        <p:nvGraphicFramePr>
          <p:cNvPr id="7" name="Diagram 6"/>
          <p:cNvGraphicFramePr/>
          <p:nvPr userDrawn="1">
            <p:extLst/>
          </p:nvPr>
        </p:nvGraphicFramePr>
        <p:xfrm>
          <a:off x="9614648" y="3751730"/>
          <a:ext cx="3082364" cy="16689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SmartArt Placeholder 8"/>
          <p:cNvSpPr>
            <a:spLocks noGrp="1"/>
          </p:cNvSpPr>
          <p:nvPr>
            <p:ph type="dgm" sz="quarter" idx="12" hasCustomPrompt="1"/>
          </p:nvPr>
        </p:nvSpPr>
        <p:spPr>
          <a:xfrm>
            <a:off x="1708338" y="1157754"/>
            <a:ext cx="5243792" cy="3038475"/>
          </a:xfrm>
          <a:prstGeom prst="rect">
            <a:avLst/>
          </a:prstGeom>
        </p:spPr>
        <p:txBody>
          <a:bodyPr/>
          <a:lstStyle>
            <a:lvl1pPr>
              <a:defRPr baseline="0"/>
            </a:lvl1pPr>
          </a:lstStyle>
          <a:p>
            <a:r>
              <a:rPr lang="en-US" dirty="0"/>
              <a:t>Insert Smart Art, List </a:t>
            </a:r>
            <a:r>
              <a:rPr lang="mr-IN" dirty="0"/>
              <a:t>–</a:t>
            </a:r>
            <a:r>
              <a:rPr lang="en-US" dirty="0"/>
              <a:t> Vertical Chevron, Change font to blue</a:t>
            </a:r>
          </a:p>
        </p:txBody>
      </p:sp>
      <p:sp>
        <p:nvSpPr>
          <p:cNvPr id="10" name="TextBox 9"/>
          <p:cNvSpPr txBox="1"/>
          <p:nvPr userDrawn="1"/>
        </p:nvSpPr>
        <p:spPr>
          <a:xfrm>
            <a:off x="9605868" y="3015516"/>
            <a:ext cx="1541183" cy="507831"/>
          </a:xfrm>
          <a:prstGeom prst="rect">
            <a:avLst/>
          </a:prstGeom>
          <a:solidFill>
            <a:srgbClr val="FFFF00"/>
          </a:solidFill>
        </p:spPr>
        <p:txBody>
          <a:bodyPr wrap="square" rtlCol="0">
            <a:spAutoFit/>
          </a:bodyPr>
          <a:lstStyle/>
          <a:p>
            <a:r>
              <a:rPr lang="en-US" sz="1350" baseline="0" dirty="0"/>
              <a:t>Example of formatting</a:t>
            </a:r>
            <a:endParaRPr lang="en-US" sz="1350" dirty="0"/>
          </a:p>
        </p:txBody>
      </p:sp>
      <p:sp>
        <p:nvSpPr>
          <p:cNvPr id="12" name="TextBox 11"/>
          <p:cNvSpPr txBox="1"/>
          <p:nvPr userDrawn="1"/>
        </p:nvSpPr>
        <p:spPr>
          <a:xfrm>
            <a:off x="0" y="258243"/>
            <a:ext cx="9141714" cy="669414"/>
          </a:xfrm>
          <a:prstGeom prst="rect">
            <a:avLst/>
          </a:prstGeom>
          <a:solidFill>
            <a:srgbClr val="29B5CF"/>
          </a:solid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400" b="1" dirty="0">
                <a:solidFill>
                  <a:schemeClr val="bg1"/>
                </a:solidFill>
                <a:latin typeface="+mj-lt"/>
              </a:rPr>
              <a:t>Agenda</a:t>
            </a:r>
          </a:p>
          <a:p>
            <a:endParaRPr lang="en-US" sz="1350" dirty="0"/>
          </a:p>
        </p:txBody>
      </p:sp>
    </p:spTree>
    <p:extLst>
      <p:ext uri="{BB962C8B-B14F-4D97-AF65-F5344CB8AC3E}">
        <p14:creationId xmlns:p14="http://schemas.microsoft.com/office/powerpoint/2010/main" val="1050123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roductions Only">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1291887" y="1228783"/>
            <a:ext cx="994410" cy="1241298"/>
          </a:xfrm>
          <a:prstGeom prst="rect">
            <a:avLst/>
          </a:prstGeom>
        </p:spPr>
        <p:txBody>
          <a:bodyPr/>
          <a:lstStyle/>
          <a:p>
            <a:endParaRPr lang="en-US" dirty="0"/>
          </a:p>
        </p:txBody>
      </p:sp>
      <p:sp>
        <p:nvSpPr>
          <p:cNvPr id="19" name="Picture Placeholder 3"/>
          <p:cNvSpPr>
            <a:spLocks noGrp="1"/>
          </p:cNvSpPr>
          <p:nvPr>
            <p:ph type="pic" sz="quarter" idx="14"/>
          </p:nvPr>
        </p:nvSpPr>
        <p:spPr>
          <a:xfrm>
            <a:off x="3885553" y="1227729"/>
            <a:ext cx="994410" cy="1241298"/>
          </a:xfrm>
          <a:prstGeom prst="rect">
            <a:avLst/>
          </a:prstGeom>
        </p:spPr>
        <p:txBody>
          <a:bodyPr/>
          <a:lstStyle/>
          <a:p>
            <a:endParaRPr lang="en-US" dirty="0"/>
          </a:p>
        </p:txBody>
      </p:sp>
      <p:sp>
        <p:nvSpPr>
          <p:cNvPr id="20" name="Picture Placeholder 3"/>
          <p:cNvSpPr>
            <a:spLocks noGrp="1"/>
          </p:cNvSpPr>
          <p:nvPr>
            <p:ph type="pic" sz="quarter" idx="15"/>
          </p:nvPr>
        </p:nvSpPr>
        <p:spPr>
          <a:xfrm>
            <a:off x="6532424" y="1227729"/>
            <a:ext cx="994410" cy="1241298"/>
          </a:xfrm>
          <a:prstGeom prst="rect">
            <a:avLst/>
          </a:prstGeom>
        </p:spPr>
        <p:txBody>
          <a:bodyPr/>
          <a:lstStyle/>
          <a:p>
            <a:endParaRPr lang="en-US" dirty="0"/>
          </a:p>
        </p:txBody>
      </p:sp>
      <p:sp>
        <p:nvSpPr>
          <p:cNvPr id="21" name="Picture Placeholder 3"/>
          <p:cNvSpPr>
            <a:spLocks noGrp="1"/>
          </p:cNvSpPr>
          <p:nvPr>
            <p:ph type="pic" sz="quarter" idx="16"/>
          </p:nvPr>
        </p:nvSpPr>
        <p:spPr>
          <a:xfrm>
            <a:off x="2575949" y="2447309"/>
            <a:ext cx="994410" cy="1241298"/>
          </a:xfrm>
          <a:prstGeom prst="rect">
            <a:avLst/>
          </a:prstGeom>
        </p:spPr>
        <p:txBody>
          <a:bodyPr/>
          <a:lstStyle/>
          <a:p>
            <a:endParaRPr lang="en-US" dirty="0"/>
          </a:p>
        </p:txBody>
      </p:sp>
      <p:sp>
        <p:nvSpPr>
          <p:cNvPr id="22" name="Picture Placeholder 3"/>
          <p:cNvSpPr>
            <a:spLocks noGrp="1"/>
          </p:cNvSpPr>
          <p:nvPr>
            <p:ph type="pic" sz="quarter" idx="17"/>
          </p:nvPr>
        </p:nvSpPr>
        <p:spPr>
          <a:xfrm>
            <a:off x="5208988" y="2447309"/>
            <a:ext cx="994410" cy="1241298"/>
          </a:xfrm>
          <a:prstGeom prst="rect">
            <a:avLst/>
          </a:prstGeom>
        </p:spPr>
        <p:txBody>
          <a:bodyPr/>
          <a:lstStyle/>
          <a:p>
            <a:endParaRPr lang="en-US" dirty="0"/>
          </a:p>
        </p:txBody>
      </p:sp>
      <p:sp>
        <p:nvSpPr>
          <p:cNvPr id="24" name="TextBox 23"/>
          <p:cNvSpPr txBox="1"/>
          <p:nvPr userDrawn="1"/>
        </p:nvSpPr>
        <p:spPr>
          <a:xfrm>
            <a:off x="0" y="258243"/>
            <a:ext cx="9141714" cy="669414"/>
          </a:xfrm>
          <a:prstGeom prst="rect">
            <a:avLst/>
          </a:prstGeom>
          <a:solidFill>
            <a:srgbClr val="29B5CF"/>
          </a:solid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400" b="1" dirty="0">
                <a:solidFill>
                  <a:schemeClr val="bg1"/>
                </a:solidFill>
                <a:latin typeface="+mj-lt"/>
              </a:rPr>
              <a:t>Introductions</a:t>
            </a:r>
          </a:p>
          <a:p>
            <a:endParaRPr lang="en-US" sz="1350" dirty="0"/>
          </a:p>
        </p:txBody>
      </p:sp>
      <p:sp>
        <p:nvSpPr>
          <p:cNvPr id="32" name="Text Placeholder 24"/>
          <p:cNvSpPr>
            <a:spLocks noGrp="1"/>
          </p:cNvSpPr>
          <p:nvPr>
            <p:ph type="body" sz="quarter" idx="24" hasCustomPrompt="1"/>
          </p:nvPr>
        </p:nvSpPr>
        <p:spPr>
          <a:xfrm>
            <a:off x="3724880" y="2571897"/>
            <a:ext cx="1316736" cy="205740"/>
          </a:xfrm>
          <a:prstGeom prst="rect">
            <a:avLst/>
          </a:prstGeom>
        </p:spPr>
        <p:txBody>
          <a:bodyPr/>
          <a:lstStyle>
            <a:lvl1pPr marL="0" indent="0" algn="ctr">
              <a:buNone/>
              <a:defRPr sz="1050" b="1">
                <a:solidFill>
                  <a:srgbClr val="19354D"/>
                </a:solidFill>
              </a:defRPr>
            </a:lvl1pPr>
            <a:lvl2pPr marL="342900" indent="0">
              <a:buNone/>
              <a:defRPr sz="1050"/>
            </a:lvl2pPr>
            <a:lvl3pPr marL="685800" indent="0">
              <a:buNone/>
              <a:defRPr sz="1050"/>
            </a:lvl3pPr>
            <a:lvl4pPr marL="1028700" indent="0">
              <a:buNone/>
              <a:defRPr sz="1050"/>
            </a:lvl4pPr>
            <a:lvl5pPr marL="1371600" indent="0">
              <a:buNone/>
              <a:defRPr sz="1050"/>
            </a:lvl5pPr>
          </a:lstStyle>
          <a:p>
            <a:pPr lvl="0"/>
            <a:r>
              <a:rPr lang="en-US" dirty="0"/>
              <a:t>Name</a:t>
            </a:r>
          </a:p>
        </p:txBody>
      </p:sp>
      <p:sp>
        <p:nvSpPr>
          <p:cNvPr id="33" name="Text Placeholder 24"/>
          <p:cNvSpPr>
            <a:spLocks noGrp="1"/>
          </p:cNvSpPr>
          <p:nvPr>
            <p:ph type="body" sz="quarter" idx="25" hasCustomPrompt="1"/>
          </p:nvPr>
        </p:nvSpPr>
        <p:spPr>
          <a:xfrm>
            <a:off x="3730601" y="2983377"/>
            <a:ext cx="1316736" cy="205740"/>
          </a:xfrm>
          <a:prstGeom prst="rect">
            <a:avLst/>
          </a:prstGeom>
        </p:spPr>
        <p:txBody>
          <a:bodyPr/>
          <a:lstStyle>
            <a:lvl1pPr marL="0" indent="0" algn="ctr">
              <a:buNone/>
              <a:defRPr sz="900" b="0">
                <a:solidFill>
                  <a:srgbClr val="19354D"/>
                </a:solidFill>
              </a:defRPr>
            </a:lvl1pPr>
            <a:lvl2pPr marL="342900" indent="0">
              <a:buNone/>
              <a:defRPr sz="1050"/>
            </a:lvl2pPr>
            <a:lvl3pPr marL="685800" indent="0">
              <a:buNone/>
              <a:defRPr sz="1050"/>
            </a:lvl3pPr>
            <a:lvl4pPr marL="1028700" indent="0">
              <a:buNone/>
              <a:defRPr sz="1050"/>
            </a:lvl4pPr>
            <a:lvl5pPr marL="1371600" indent="0">
              <a:buNone/>
              <a:defRPr sz="1050"/>
            </a:lvl5pPr>
          </a:lstStyle>
          <a:p>
            <a:pPr lvl="0"/>
            <a:r>
              <a:rPr lang="en-US" dirty="0"/>
              <a:t>Area of Expertise</a:t>
            </a:r>
          </a:p>
        </p:txBody>
      </p:sp>
      <p:sp>
        <p:nvSpPr>
          <p:cNvPr id="34" name="Text Placeholder 24"/>
          <p:cNvSpPr>
            <a:spLocks noGrp="1"/>
          </p:cNvSpPr>
          <p:nvPr>
            <p:ph type="body" sz="quarter" idx="26" hasCustomPrompt="1"/>
          </p:nvPr>
        </p:nvSpPr>
        <p:spPr>
          <a:xfrm>
            <a:off x="3730601" y="2777637"/>
            <a:ext cx="1316736" cy="205740"/>
          </a:xfrm>
          <a:prstGeom prst="rect">
            <a:avLst/>
          </a:prstGeom>
        </p:spPr>
        <p:txBody>
          <a:bodyPr/>
          <a:lstStyle>
            <a:lvl1pPr marL="0" indent="0" algn="ctr">
              <a:buNone/>
              <a:defRPr sz="900" b="0">
                <a:solidFill>
                  <a:srgbClr val="19354D"/>
                </a:solidFill>
              </a:defRPr>
            </a:lvl1pPr>
            <a:lvl2pPr marL="342900" indent="0">
              <a:buNone/>
              <a:defRPr sz="1050"/>
            </a:lvl2pPr>
            <a:lvl3pPr marL="685800" indent="0">
              <a:buNone/>
              <a:defRPr sz="1050"/>
            </a:lvl3pPr>
            <a:lvl4pPr marL="1028700" indent="0">
              <a:buNone/>
              <a:defRPr sz="1050"/>
            </a:lvl4pPr>
            <a:lvl5pPr marL="1371600" indent="0">
              <a:buNone/>
              <a:defRPr sz="1050"/>
            </a:lvl5pPr>
          </a:lstStyle>
          <a:p>
            <a:pPr lvl="0"/>
            <a:r>
              <a:rPr lang="en-US" dirty="0"/>
              <a:t>Technical Evangelist</a:t>
            </a:r>
          </a:p>
        </p:txBody>
      </p:sp>
      <p:sp>
        <p:nvSpPr>
          <p:cNvPr id="35" name="Text Placeholder 24"/>
          <p:cNvSpPr>
            <a:spLocks noGrp="1"/>
          </p:cNvSpPr>
          <p:nvPr>
            <p:ph type="body" sz="quarter" idx="18" hasCustomPrompt="1"/>
          </p:nvPr>
        </p:nvSpPr>
        <p:spPr>
          <a:xfrm>
            <a:off x="1115292" y="2572951"/>
            <a:ext cx="1316736" cy="205740"/>
          </a:xfrm>
          <a:prstGeom prst="rect">
            <a:avLst/>
          </a:prstGeom>
        </p:spPr>
        <p:txBody>
          <a:bodyPr/>
          <a:lstStyle>
            <a:lvl1pPr marL="0" indent="0" algn="ctr">
              <a:buNone/>
              <a:defRPr sz="1050" b="1">
                <a:solidFill>
                  <a:srgbClr val="19354D"/>
                </a:solidFill>
              </a:defRPr>
            </a:lvl1pPr>
            <a:lvl2pPr marL="342900" indent="0">
              <a:buNone/>
              <a:defRPr sz="1050"/>
            </a:lvl2pPr>
            <a:lvl3pPr marL="685800" indent="0">
              <a:buNone/>
              <a:defRPr sz="1050"/>
            </a:lvl3pPr>
            <a:lvl4pPr marL="1028700" indent="0">
              <a:buNone/>
              <a:defRPr sz="1050"/>
            </a:lvl4pPr>
            <a:lvl5pPr marL="1371600" indent="0">
              <a:buNone/>
              <a:defRPr sz="1050"/>
            </a:lvl5pPr>
          </a:lstStyle>
          <a:p>
            <a:pPr lvl="0"/>
            <a:r>
              <a:rPr lang="en-US" dirty="0"/>
              <a:t>Name</a:t>
            </a:r>
          </a:p>
        </p:txBody>
      </p:sp>
      <p:sp>
        <p:nvSpPr>
          <p:cNvPr id="36" name="Text Placeholder 24"/>
          <p:cNvSpPr>
            <a:spLocks noGrp="1"/>
          </p:cNvSpPr>
          <p:nvPr>
            <p:ph type="body" sz="quarter" idx="19" hasCustomPrompt="1"/>
          </p:nvPr>
        </p:nvSpPr>
        <p:spPr>
          <a:xfrm>
            <a:off x="1121013" y="2984431"/>
            <a:ext cx="1316736" cy="205740"/>
          </a:xfrm>
          <a:prstGeom prst="rect">
            <a:avLst/>
          </a:prstGeom>
        </p:spPr>
        <p:txBody>
          <a:bodyPr/>
          <a:lstStyle>
            <a:lvl1pPr marL="0" indent="0" algn="ctr">
              <a:buNone/>
              <a:defRPr sz="900" b="0">
                <a:solidFill>
                  <a:srgbClr val="19354D"/>
                </a:solidFill>
              </a:defRPr>
            </a:lvl1pPr>
            <a:lvl2pPr marL="342900" indent="0">
              <a:buNone/>
              <a:defRPr sz="1050"/>
            </a:lvl2pPr>
            <a:lvl3pPr marL="685800" indent="0">
              <a:buNone/>
              <a:defRPr sz="1050"/>
            </a:lvl3pPr>
            <a:lvl4pPr marL="1028700" indent="0">
              <a:buNone/>
              <a:defRPr sz="1050"/>
            </a:lvl4pPr>
            <a:lvl5pPr marL="1371600" indent="0">
              <a:buNone/>
              <a:defRPr sz="1050"/>
            </a:lvl5pPr>
          </a:lstStyle>
          <a:p>
            <a:pPr lvl="0"/>
            <a:r>
              <a:rPr lang="en-US" dirty="0"/>
              <a:t>Area of Expertise</a:t>
            </a:r>
          </a:p>
        </p:txBody>
      </p:sp>
      <p:sp>
        <p:nvSpPr>
          <p:cNvPr id="37" name="Text Placeholder 24"/>
          <p:cNvSpPr>
            <a:spLocks noGrp="1"/>
          </p:cNvSpPr>
          <p:nvPr>
            <p:ph type="body" sz="quarter" idx="20" hasCustomPrompt="1"/>
          </p:nvPr>
        </p:nvSpPr>
        <p:spPr>
          <a:xfrm>
            <a:off x="1121013" y="2778691"/>
            <a:ext cx="1316736" cy="205740"/>
          </a:xfrm>
          <a:prstGeom prst="rect">
            <a:avLst/>
          </a:prstGeom>
        </p:spPr>
        <p:txBody>
          <a:bodyPr/>
          <a:lstStyle>
            <a:lvl1pPr marL="0" indent="0" algn="ctr">
              <a:buNone/>
              <a:defRPr sz="900" b="0">
                <a:solidFill>
                  <a:srgbClr val="19354D"/>
                </a:solidFill>
              </a:defRPr>
            </a:lvl1pPr>
            <a:lvl2pPr marL="342900" indent="0">
              <a:buNone/>
              <a:defRPr sz="1050"/>
            </a:lvl2pPr>
            <a:lvl3pPr marL="685800" indent="0">
              <a:buNone/>
              <a:defRPr sz="1050"/>
            </a:lvl3pPr>
            <a:lvl4pPr marL="1028700" indent="0">
              <a:buNone/>
              <a:defRPr sz="1050"/>
            </a:lvl4pPr>
            <a:lvl5pPr marL="1371600" indent="0">
              <a:buNone/>
              <a:defRPr sz="1050"/>
            </a:lvl5pPr>
          </a:lstStyle>
          <a:p>
            <a:pPr lvl="0"/>
            <a:r>
              <a:rPr lang="en-US" dirty="0"/>
              <a:t>Technical Evangelist</a:t>
            </a:r>
          </a:p>
        </p:txBody>
      </p:sp>
      <p:sp>
        <p:nvSpPr>
          <p:cNvPr id="38" name="Text Placeholder 24"/>
          <p:cNvSpPr>
            <a:spLocks noGrp="1"/>
          </p:cNvSpPr>
          <p:nvPr>
            <p:ph type="body" sz="quarter" idx="27" hasCustomPrompt="1"/>
          </p:nvPr>
        </p:nvSpPr>
        <p:spPr>
          <a:xfrm>
            <a:off x="5041616" y="3739269"/>
            <a:ext cx="1316736" cy="205740"/>
          </a:xfrm>
          <a:prstGeom prst="rect">
            <a:avLst/>
          </a:prstGeom>
        </p:spPr>
        <p:txBody>
          <a:bodyPr/>
          <a:lstStyle>
            <a:lvl1pPr marL="0" indent="0" algn="ctr">
              <a:buNone/>
              <a:defRPr sz="1050" b="1">
                <a:solidFill>
                  <a:srgbClr val="19354D"/>
                </a:solidFill>
              </a:defRPr>
            </a:lvl1pPr>
            <a:lvl2pPr marL="342900" indent="0">
              <a:buNone/>
              <a:defRPr sz="1050"/>
            </a:lvl2pPr>
            <a:lvl3pPr marL="685800" indent="0">
              <a:buNone/>
              <a:defRPr sz="1050"/>
            </a:lvl3pPr>
            <a:lvl4pPr marL="1028700" indent="0">
              <a:buNone/>
              <a:defRPr sz="1050"/>
            </a:lvl4pPr>
            <a:lvl5pPr marL="1371600" indent="0">
              <a:buNone/>
              <a:defRPr sz="1050"/>
            </a:lvl5pPr>
          </a:lstStyle>
          <a:p>
            <a:pPr lvl="0"/>
            <a:r>
              <a:rPr lang="en-US" dirty="0"/>
              <a:t>Name</a:t>
            </a:r>
          </a:p>
        </p:txBody>
      </p:sp>
      <p:sp>
        <p:nvSpPr>
          <p:cNvPr id="39" name="Text Placeholder 24"/>
          <p:cNvSpPr>
            <a:spLocks noGrp="1"/>
          </p:cNvSpPr>
          <p:nvPr>
            <p:ph type="body" sz="quarter" idx="28" hasCustomPrompt="1"/>
          </p:nvPr>
        </p:nvSpPr>
        <p:spPr>
          <a:xfrm>
            <a:off x="5047337" y="4150749"/>
            <a:ext cx="1316736" cy="205740"/>
          </a:xfrm>
          <a:prstGeom prst="rect">
            <a:avLst/>
          </a:prstGeom>
        </p:spPr>
        <p:txBody>
          <a:bodyPr/>
          <a:lstStyle>
            <a:lvl1pPr marL="0" indent="0" algn="ctr">
              <a:buNone/>
              <a:defRPr sz="900" b="0">
                <a:solidFill>
                  <a:srgbClr val="19354D"/>
                </a:solidFill>
              </a:defRPr>
            </a:lvl1pPr>
            <a:lvl2pPr marL="342900" indent="0">
              <a:buNone/>
              <a:defRPr sz="1050"/>
            </a:lvl2pPr>
            <a:lvl3pPr marL="685800" indent="0">
              <a:buNone/>
              <a:defRPr sz="1050"/>
            </a:lvl3pPr>
            <a:lvl4pPr marL="1028700" indent="0">
              <a:buNone/>
              <a:defRPr sz="1050"/>
            </a:lvl4pPr>
            <a:lvl5pPr marL="1371600" indent="0">
              <a:buNone/>
              <a:defRPr sz="1050"/>
            </a:lvl5pPr>
          </a:lstStyle>
          <a:p>
            <a:pPr lvl="0"/>
            <a:r>
              <a:rPr lang="en-US" dirty="0"/>
              <a:t>Area of Expertise</a:t>
            </a:r>
          </a:p>
        </p:txBody>
      </p:sp>
      <p:sp>
        <p:nvSpPr>
          <p:cNvPr id="40" name="Text Placeholder 24"/>
          <p:cNvSpPr>
            <a:spLocks noGrp="1"/>
          </p:cNvSpPr>
          <p:nvPr>
            <p:ph type="body" sz="quarter" idx="29" hasCustomPrompt="1"/>
          </p:nvPr>
        </p:nvSpPr>
        <p:spPr>
          <a:xfrm>
            <a:off x="5047337" y="3945009"/>
            <a:ext cx="1316736" cy="205740"/>
          </a:xfrm>
          <a:prstGeom prst="rect">
            <a:avLst/>
          </a:prstGeom>
        </p:spPr>
        <p:txBody>
          <a:bodyPr/>
          <a:lstStyle>
            <a:lvl1pPr marL="0" indent="0" algn="ctr">
              <a:buNone/>
              <a:defRPr sz="900" b="0">
                <a:solidFill>
                  <a:srgbClr val="19354D"/>
                </a:solidFill>
              </a:defRPr>
            </a:lvl1pPr>
            <a:lvl2pPr marL="342900" indent="0">
              <a:buNone/>
              <a:defRPr sz="1050"/>
            </a:lvl2pPr>
            <a:lvl3pPr marL="685800" indent="0">
              <a:buNone/>
              <a:defRPr sz="1050"/>
            </a:lvl3pPr>
            <a:lvl4pPr marL="1028700" indent="0">
              <a:buNone/>
              <a:defRPr sz="1050"/>
            </a:lvl4pPr>
            <a:lvl5pPr marL="1371600" indent="0">
              <a:buNone/>
              <a:defRPr sz="1050"/>
            </a:lvl5pPr>
          </a:lstStyle>
          <a:p>
            <a:pPr lvl="0"/>
            <a:r>
              <a:rPr lang="en-US" dirty="0"/>
              <a:t>Technical Evangelist</a:t>
            </a:r>
          </a:p>
        </p:txBody>
      </p:sp>
      <p:sp>
        <p:nvSpPr>
          <p:cNvPr id="41" name="Text Placeholder 24"/>
          <p:cNvSpPr>
            <a:spLocks noGrp="1"/>
          </p:cNvSpPr>
          <p:nvPr>
            <p:ph type="body" sz="quarter" idx="30" hasCustomPrompt="1"/>
          </p:nvPr>
        </p:nvSpPr>
        <p:spPr>
          <a:xfrm>
            <a:off x="2432028" y="3791477"/>
            <a:ext cx="1316736" cy="205740"/>
          </a:xfrm>
          <a:prstGeom prst="rect">
            <a:avLst/>
          </a:prstGeom>
        </p:spPr>
        <p:txBody>
          <a:bodyPr/>
          <a:lstStyle>
            <a:lvl1pPr marL="0" indent="0" algn="ctr">
              <a:buNone/>
              <a:defRPr sz="1050" b="1">
                <a:solidFill>
                  <a:srgbClr val="19354D"/>
                </a:solidFill>
              </a:defRPr>
            </a:lvl1pPr>
            <a:lvl2pPr marL="342900" indent="0">
              <a:buNone/>
              <a:defRPr sz="1050"/>
            </a:lvl2pPr>
            <a:lvl3pPr marL="685800" indent="0">
              <a:buNone/>
              <a:defRPr sz="1050"/>
            </a:lvl3pPr>
            <a:lvl4pPr marL="1028700" indent="0">
              <a:buNone/>
              <a:defRPr sz="1050"/>
            </a:lvl4pPr>
            <a:lvl5pPr marL="1371600" indent="0">
              <a:buNone/>
              <a:defRPr sz="1050"/>
            </a:lvl5pPr>
          </a:lstStyle>
          <a:p>
            <a:pPr lvl="0"/>
            <a:r>
              <a:rPr lang="en-US" dirty="0"/>
              <a:t>Name</a:t>
            </a:r>
          </a:p>
        </p:txBody>
      </p:sp>
      <p:sp>
        <p:nvSpPr>
          <p:cNvPr id="42" name="Text Placeholder 24"/>
          <p:cNvSpPr>
            <a:spLocks noGrp="1"/>
          </p:cNvSpPr>
          <p:nvPr>
            <p:ph type="body" sz="quarter" idx="31" hasCustomPrompt="1"/>
          </p:nvPr>
        </p:nvSpPr>
        <p:spPr>
          <a:xfrm>
            <a:off x="2437749" y="4202957"/>
            <a:ext cx="1316736" cy="205740"/>
          </a:xfrm>
          <a:prstGeom prst="rect">
            <a:avLst/>
          </a:prstGeom>
        </p:spPr>
        <p:txBody>
          <a:bodyPr/>
          <a:lstStyle>
            <a:lvl1pPr marL="0" indent="0" algn="ctr">
              <a:buNone/>
              <a:defRPr sz="900" b="0">
                <a:solidFill>
                  <a:srgbClr val="19354D"/>
                </a:solidFill>
              </a:defRPr>
            </a:lvl1pPr>
            <a:lvl2pPr marL="342900" indent="0">
              <a:buNone/>
              <a:defRPr sz="1050"/>
            </a:lvl2pPr>
            <a:lvl3pPr marL="685800" indent="0">
              <a:buNone/>
              <a:defRPr sz="1050"/>
            </a:lvl3pPr>
            <a:lvl4pPr marL="1028700" indent="0">
              <a:buNone/>
              <a:defRPr sz="1050"/>
            </a:lvl4pPr>
            <a:lvl5pPr marL="1371600" indent="0">
              <a:buNone/>
              <a:defRPr sz="1050"/>
            </a:lvl5pPr>
          </a:lstStyle>
          <a:p>
            <a:pPr lvl="0"/>
            <a:r>
              <a:rPr lang="en-US" dirty="0"/>
              <a:t>Area of Expertise</a:t>
            </a:r>
          </a:p>
        </p:txBody>
      </p:sp>
      <p:sp>
        <p:nvSpPr>
          <p:cNvPr id="43" name="Text Placeholder 24"/>
          <p:cNvSpPr>
            <a:spLocks noGrp="1"/>
          </p:cNvSpPr>
          <p:nvPr>
            <p:ph type="body" sz="quarter" idx="32" hasCustomPrompt="1"/>
          </p:nvPr>
        </p:nvSpPr>
        <p:spPr>
          <a:xfrm>
            <a:off x="2437749" y="3997217"/>
            <a:ext cx="1316736" cy="205740"/>
          </a:xfrm>
          <a:prstGeom prst="rect">
            <a:avLst/>
          </a:prstGeom>
        </p:spPr>
        <p:txBody>
          <a:bodyPr/>
          <a:lstStyle>
            <a:lvl1pPr marL="0" indent="0" algn="ctr">
              <a:buNone/>
              <a:defRPr sz="900" b="0">
                <a:solidFill>
                  <a:srgbClr val="19354D"/>
                </a:solidFill>
              </a:defRPr>
            </a:lvl1pPr>
            <a:lvl2pPr marL="342900" indent="0">
              <a:buNone/>
              <a:defRPr sz="1050"/>
            </a:lvl2pPr>
            <a:lvl3pPr marL="685800" indent="0">
              <a:buNone/>
              <a:defRPr sz="1050"/>
            </a:lvl3pPr>
            <a:lvl4pPr marL="1028700" indent="0">
              <a:buNone/>
              <a:defRPr sz="1050"/>
            </a:lvl4pPr>
            <a:lvl5pPr marL="1371600" indent="0">
              <a:buNone/>
              <a:defRPr sz="1050"/>
            </a:lvl5pPr>
          </a:lstStyle>
          <a:p>
            <a:pPr lvl="0"/>
            <a:r>
              <a:rPr lang="en-US" dirty="0"/>
              <a:t>Technical Evangelist</a:t>
            </a:r>
          </a:p>
        </p:txBody>
      </p:sp>
      <p:sp>
        <p:nvSpPr>
          <p:cNvPr id="44" name="Text Placeholder 24"/>
          <p:cNvSpPr>
            <a:spLocks noGrp="1"/>
          </p:cNvSpPr>
          <p:nvPr>
            <p:ph type="body" sz="quarter" idx="33" hasCustomPrompt="1"/>
          </p:nvPr>
        </p:nvSpPr>
        <p:spPr>
          <a:xfrm>
            <a:off x="6370772" y="2571897"/>
            <a:ext cx="1316736" cy="205740"/>
          </a:xfrm>
          <a:prstGeom prst="rect">
            <a:avLst/>
          </a:prstGeom>
        </p:spPr>
        <p:txBody>
          <a:bodyPr/>
          <a:lstStyle>
            <a:lvl1pPr marL="0" indent="0" algn="ctr">
              <a:buNone/>
              <a:defRPr sz="1050" b="1">
                <a:solidFill>
                  <a:srgbClr val="19354D"/>
                </a:solidFill>
              </a:defRPr>
            </a:lvl1pPr>
            <a:lvl2pPr marL="342900" indent="0">
              <a:buNone/>
              <a:defRPr sz="1050"/>
            </a:lvl2pPr>
            <a:lvl3pPr marL="685800" indent="0">
              <a:buNone/>
              <a:defRPr sz="1050"/>
            </a:lvl3pPr>
            <a:lvl4pPr marL="1028700" indent="0">
              <a:buNone/>
              <a:defRPr sz="1050"/>
            </a:lvl4pPr>
            <a:lvl5pPr marL="1371600" indent="0">
              <a:buNone/>
              <a:defRPr sz="1050"/>
            </a:lvl5pPr>
          </a:lstStyle>
          <a:p>
            <a:pPr lvl="0"/>
            <a:r>
              <a:rPr lang="en-US" dirty="0"/>
              <a:t>Name</a:t>
            </a:r>
          </a:p>
        </p:txBody>
      </p:sp>
      <p:sp>
        <p:nvSpPr>
          <p:cNvPr id="45" name="Text Placeholder 24"/>
          <p:cNvSpPr>
            <a:spLocks noGrp="1"/>
          </p:cNvSpPr>
          <p:nvPr>
            <p:ph type="body" sz="quarter" idx="34" hasCustomPrompt="1"/>
          </p:nvPr>
        </p:nvSpPr>
        <p:spPr>
          <a:xfrm>
            <a:off x="6376493" y="2983377"/>
            <a:ext cx="1316736" cy="205740"/>
          </a:xfrm>
          <a:prstGeom prst="rect">
            <a:avLst/>
          </a:prstGeom>
        </p:spPr>
        <p:txBody>
          <a:bodyPr/>
          <a:lstStyle>
            <a:lvl1pPr marL="0" indent="0" algn="ctr">
              <a:buNone/>
              <a:defRPr sz="900" b="0">
                <a:solidFill>
                  <a:srgbClr val="19354D"/>
                </a:solidFill>
              </a:defRPr>
            </a:lvl1pPr>
            <a:lvl2pPr marL="342900" indent="0">
              <a:buNone/>
              <a:defRPr sz="1050"/>
            </a:lvl2pPr>
            <a:lvl3pPr marL="685800" indent="0">
              <a:buNone/>
              <a:defRPr sz="1050"/>
            </a:lvl3pPr>
            <a:lvl4pPr marL="1028700" indent="0">
              <a:buNone/>
              <a:defRPr sz="1050"/>
            </a:lvl4pPr>
            <a:lvl5pPr marL="1371600" indent="0">
              <a:buNone/>
              <a:defRPr sz="1050"/>
            </a:lvl5pPr>
          </a:lstStyle>
          <a:p>
            <a:pPr lvl="0"/>
            <a:r>
              <a:rPr lang="en-US" dirty="0"/>
              <a:t>Area of Expertise</a:t>
            </a:r>
          </a:p>
        </p:txBody>
      </p:sp>
      <p:sp>
        <p:nvSpPr>
          <p:cNvPr id="46" name="Text Placeholder 24"/>
          <p:cNvSpPr>
            <a:spLocks noGrp="1"/>
          </p:cNvSpPr>
          <p:nvPr>
            <p:ph type="body" sz="quarter" idx="35" hasCustomPrompt="1"/>
          </p:nvPr>
        </p:nvSpPr>
        <p:spPr>
          <a:xfrm>
            <a:off x="6376493" y="2777637"/>
            <a:ext cx="1316736" cy="205740"/>
          </a:xfrm>
          <a:prstGeom prst="rect">
            <a:avLst/>
          </a:prstGeom>
        </p:spPr>
        <p:txBody>
          <a:bodyPr/>
          <a:lstStyle>
            <a:lvl1pPr marL="0" indent="0" algn="ctr">
              <a:buNone/>
              <a:defRPr sz="900" b="0">
                <a:solidFill>
                  <a:srgbClr val="19354D"/>
                </a:solidFill>
              </a:defRPr>
            </a:lvl1pPr>
            <a:lvl2pPr marL="342900" indent="0">
              <a:buNone/>
              <a:defRPr sz="1050"/>
            </a:lvl2pPr>
            <a:lvl3pPr marL="685800" indent="0">
              <a:buNone/>
              <a:defRPr sz="1050"/>
            </a:lvl3pPr>
            <a:lvl4pPr marL="1028700" indent="0">
              <a:buNone/>
              <a:defRPr sz="1050"/>
            </a:lvl4pPr>
            <a:lvl5pPr marL="1371600" indent="0">
              <a:buNone/>
              <a:defRPr sz="1050"/>
            </a:lvl5pPr>
          </a:lstStyle>
          <a:p>
            <a:pPr lvl="0"/>
            <a:r>
              <a:rPr lang="en-US" dirty="0"/>
              <a:t>Technical Evangelist</a:t>
            </a:r>
          </a:p>
        </p:txBody>
      </p:sp>
    </p:spTree>
    <p:extLst>
      <p:ext uri="{BB962C8B-B14F-4D97-AF65-F5344CB8AC3E}">
        <p14:creationId xmlns:p14="http://schemas.microsoft.com/office/powerpoint/2010/main" val="3493792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447144"/>
            <a:ext cx="7886700" cy="3263504"/>
          </a:xfrm>
          <a:prstGeom prst="rect">
            <a:avLst/>
          </a:prstGeom>
        </p:spPr>
        <p:txBody>
          <a:bodyPr/>
          <a:lstStyle>
            <a:lvl1pPr>
              <a:defRPr sz="1500">
                <a:solidFill>
                  <a:srgbClr val="19354D"/>
                </a:solidFill>
              </a:defRPr>
            </a:lvl1pPr>
            <a:lvl2pPr>
              <a:defRPr sz="1350">
                <a:solidFill>
                  <a:srgbClr val="19354D"/>
                </a:solidFill>
              </a:defRPr>
            </a:lvl2pPr>
            <a:lvl3pPr>
              <a:defRPr sz="1350">
                <a:solidFill>
                  <a:srgbClr val="19354D"/>
                </a:solidFill>
              </a:defRPr>
            </a:lvl3pPr>
            <a:lvl4pPr>
              <a:defRPr sz="1200">
                <a:solidFill>
                  <a:srgbClr val="19354D"/>
                </a:solidFill>
              </a:defRPr>
            </a:lvl4pPr>
            <a:lvl5pPr>
              <a:defRPr sz="1200">
                <a:solidFill>
                  <a:srgbClr val="19354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p:cNvSpPr>
            <a:spLocks noGrp="1"/>
          </p:cNvSpPr>
          <p:nvPr>
            <p:ph type="body" sz="quarter" idx="10" hasCustomPrompt="1"/>
          </p:nvPr>
        </p:nvSpPr>
        <p:spPr>
          <a:xfrm>
            <a:off x="0" y="271463"/>
            <a:ext cx="9144000" cy="452628"/>
          </a:xfrm>
          <a:prstGeom prst="rect">
            <a:avLst/>
          </a:prstGeom>
          <a:solidFill>
            <a:srgbClr val="29B5CF"/>
          </a:solidFill>
        </p:spPr>
        <p:txBody>
          <a:bodyPr/>
          <a:lstStyle>
            <a:lvl1pPr marL="0" indent="0" algn="l">
              <a:buNone/>
              <a:defRPr sz="2400" b="1">
                <a:solidFill>
                  <a:schemeClr val="bg1"/>
                </a:solidFill>
                <a:latin typeface="+mj-lt"/>
              </a:defRPr>
            </a:lvl1pPr>
          </a:lstStyle>
          <a:p>
            <a:pPr marL="173830" marR="0" lvl="0" indent="-173830" algn="l" defTabSz="685800" rtl="0" eaLnBrk="0" fontAlgn="base" latinLnBrk="0" hangingPunct="0">
              <a:lnSpc>
                <a:spcPct val="100000"/>
              </a:lnSpc>
              <a:spcBef>
                <a:spcPct val="20000"/>
              </a:spcBef>
              <a:spcAft>
                <a:spcPct val="0"/>
              </a:spcAft>
              <a:buClrTx/>
              <a:buSzTx/>
              <a:tabLst/>
              <a:defRPr/>
            </a:pPr>
            <a:r>
              <a:rPr lang="en-US" dirty="0"/>
              <a:t>Slide Title</a:t>
            </a:r>
          </a:p>
        </p:txBody>
      </p:sp>
      <p:sp>
        <p:nvSpPr>
          <p:cNvPr id="13" name="Text Placeholder 12"/>
          <p:cNvSpPr>
            <a:spLocks noGrp="1"/>
          </p:cNvSpPr>
          <p:nvPr>
            <p:ph type="body" sz="quarter" idx="11" hasCustomPrompt="1"/>
          </p:nvPr>
        </p:nvSpPr>
        <p:spPr>
          <a:xfrm>
            <a:off x="628650" y="848522"/>
            <a:ext cx="7886700" cy="342900"/>
          </a:xfrm>
          <a:prstGeom prst="rect">
            <a:avLst/>
          </a:prstGeom>
        </p:spPr>
        <p:txBody>
          <a:bodyPr/>
          <a:lstStyle>
            <a:lvl1pPr marL="0" indent="0">
              <a:buNone/>
              <a:defRPr sz="1800" b="1" cap="all" baseline="0">
                <a:solidFill>
                  <a:srgbClr val="19354D"/>
                </a:solidFill>
                <a:latin typeface="+mj-lt"/>
              </a:defRPr>
            </a:lvl1pPr>
            <a:lvl2pPr marL="342900" indent="0">
              <a:buNone/>
              <a:defRPr sz="1800">
                <a:solidFill>
                  <a:srgbClr val="19354D"/>
                </a:solidFill>
              </a:defRPr>
            </a:lvl2pPr>
            <a:lvl3pPr marL="685800" indent="0">
              <a:buNone/>
              <a:defRPr sz="1800">
                <a:solidFill>
                  <a:srgbClr val="19354D"/>
                </a:solidFill>
              </a:defRPr>
            </a:lvl3pPr>
            <a:lvl4pPr marL="1028700" indent="0">
              <a:buNone/>
              <a:defRPr sz="1800">
                <a:solidFill>
                  <a:srgbClr val="19354D"/>
                </a:solidFill>
              </a:defRPr>
            </a:lvl4pPr>
            <a:lvl5pPr marL="1371600" indent="0">
              <a:buNone/>
              <a:defRPr sz="1800">
                <a:solidFill>
                  <a:srgbClr val="19354D"/>
                </a:solidFill>
              </a:defRPr>
            </a:lvl5pPr>
          </a:lstStyle>
          <a:p>
            <a:pPr lvl="0"/>
            <a:r>
              <a:rPr lang="en-US" dirty="0"/>
              <a:t>SUB-TITLE</a:t>
            </a:r>
          </a:p>
        </p:txBody>
      </p:sp>
    </p:spTree>
    <p:extLst>
      <p:ext uri="{BB962C8B-B14F-4D97-AF65-F5344CB8AC3E}">
        <p14:creationId xmlns:p14="http://schemas.microsoft.com/office/powerpoint/2010/main" val="58978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462209"/>
            <a:ext cx="3886200" cy="3263504"/>
          </a:xfrm>
          <a:prstGeom prst="rect">
            <a:avLst/>
          </a:prstGeom>
        </p:spPr>
        <p:txBody>
          <a:bodyPr/>
          <a:lstStyle>
            <a:lvl1pPr>
              <a:defRPr sz="1500">
                <a:solidFill>
                  <a:srgbClr val="19354D"/>
                </a:solidFill>
              </a:defRPr>
            </a:lvl1pPr>
            <a:lvl2pPr>
              <a:defRPr sz="1350">
                <a:solidFill>
                  <a:srgbClr val="19354D"/>
                </a:solidFill>
              </a:defRPr>
            </a:lvl2pPr>
            <a:lvl3pPr>
              <a:defRPr sz="1200">
                <a:solidFill>
                  <a:srgbClr val="19354D"/>
                </a:solidFill>
              </a:defRPr>
            </a:lvl3pPr>
            <a:lvl4pPr>
              <a:defRPr sz="1050">
                <a:solidFill>
                  <a:srgbClr val="19354D"/>
                </a:solidFill>
              </a:defRPr>
            </a:lvl4pPr>
            <a:lvl5pPr>
              <a:defRPr sz="900">
                <a:solidFill>
                  <a:srgbClr val="19354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8"/>
          <p:cNvSpPr>
            <a:spLocks noGrp="1"/>
          </p:cNvSpPr>
          <p:nvPr>
            <p:ph type="body" sz="quarter" idx="10" hasCustomPrompt="1"/>
          </p:nvPr>
        </p:nvSpPr>
        <p:spPr>
          <a:xfrm>
            <a:off x="0" y="271463"/>
            <a:ext cx="9144000" cy="452628"/>
          </a:xfrm>
          <a:prstGeom prst="rect">
            <a:avLst/>
          </a:prstGeom>
          <a:solidFill>
            <a:srgbClr val="29B5CF"/>
          </a:solidFill>
        </p:spPr>
        <p:txBody>
          <a:bodyPr/>
          <a:lstStyle>
            <a:lvl1pPr marL="0" indent="0" algn="l">
              <a:buNone/>
              <a:defRPr sz="2400" b="1">
                <a:solidFill>
                  <a:schemeClr val="bg1"/>
                </a:solidFill>
                <a:latin typeface="+mj-lt"/>
              </a:defRPr>
            </a:lvl1pPr>
          </a:lstStyle>
          <a:p>
            <a:pPr marL="173830" marR="0" lvl="0" indent="-173830" algn="l" defTabSz="685800" rtl="0" eaLnBrk="0" fontAlgn="base" latinLnBrk="0" hangingPunct="0">
              <a:lnSpc>
                <a:spcPct val="100000"/>
              </a:lnSpc>
              <a:spcBef>
                <a:spcPct val="20000"/>
              </a:spcBef>
              <a:spcAft>
                <a:spcPct val="0"/>
              </a:spcAft>
              <a:buClrTx/>
              <a:buSzTx/>
              <a:tabLst/>
              <a:defRPr/>
            </a:pPr>
            <a:r>
              <a:rPr lang="en-US" dirty="0"/>
              <a:t>Slide Title</a:t>
            </a:r>
          </a:p>
        </p:txBody>
      </p:sp>
      <p:sp>
        <p:nvSpPr>
          <p:cNvPr id="10" name="Content Placeholder 2"/>
          <p:cNvSpPr>
            <a:spLocks noGrp="1"/>
          </p:cNvSpPr>
          <p:nvPr>
            <p:ph sz="half" idx="13"/>
          </p:nvPr>
        </p:nvSpPr>
        <p:spPr>
          <a:xfrm>
            <a:off x="4629150" y="1462209"/>
            <a:ext cx="3886200" cy="3263504"/>
          </a:xfrm>
          <a:prstGeom prst="rect">
            <a:avLst/>
          </a:prstGeom>
        </p:spPr>
        <p:txBody>
          <a:bodyPr/>
          <a:lstStyle>
            <a:lvl1pPr>
              <a:defRPr sz="1500">
                <a:solidFill>
                  <a:srgbClr val="19354D"/>
                </a:solidFill>
              </a:defRPr>
            </a:lvl1pPr>
            <a:lvl2pPr>
              <a:defRPr sz="1350">
                <a:solidFill>
                  <a:srgbClr val="19354D"/>
                </a:solidFill>
              </a:defRPr>
            </a:lvl2pPr>
            <a:lvl3pPr>
              <a:defRPr sz="1200">
                <a:solidFill>
                  <a:srgbClr val="19354D"/>
                </a:solidFill>
              </a:defRPr>
            </a:lvl3pPr>
            <a:lvl4pPr>
              <a:defRPr sz="1050">
                <a:solidFill>
                  <a:srgbClr val="19354D"/>
                </a:solidFill>
              </a:defRPr>
            </a:lvl4pPr>
            <a:lvl5pPr>
              <a:defRPr sz="900">
                <a:solidFill>
                  <a:srgbClr val="19354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2"/>
          <p:cNvSpPr>
            <a:spLocks noGrp="1"/>
          </p:cNvSpPr>
          <p:nvPr>
            <p:ph type="body" sz="quarter" idx="11" hasCustomPrompt="1"/>
          </p:nvPr>
        </p:nvSpPr>
        <p:spPr>
          <a:xfrm>
            <a:off x="628650" y="848522"/>
            <a:ext cx="7886700" cy="342900"/>
          </a:xfrm>
          <a:prstGeom prst="rect">
            <a:avLst/>
          </a:prstGeom>
        </p:spPr>
        <p:txBody>
          <a:bodyPr/>
          <a:lstStyle>
            <a:lvl1pPr marL="0" indent="0">
              <a:buNone/>
              <a:defRPr sz="1800" b="1" cap="all" baseline="0">
                <a:solidFill>
                  <a:srgbClr val="19354D"/>
                </a:solidFill>
                <a:latin typeface="+mj-lt"/>
              </a:defRPr>
            </a:lvl1pPr>
            <a:lvl2pPr marL="342900" indent="0">
              <a:buNone/>
              <a:defRPr sz="1800">
                <a:solidFill>
                  <a:srgbClr val="19354D"/>
                </a:solidFill>
              </a:defRPr>
            </a:lvl2pPr>
            <a:lvl3pPr marL="685800" indent="0">
              <a:buNone/>
              <a:defRPr sz="1800">
                <a:solidFill>
                  <a:srgbClr val="19354D"/>
                </a:solidFill>
              </a:defRPr>
            </a:lvl3pPr>
            <a:lvl4pPr marL="1028700" indent="0">
              <a:buNone/>
              <a:defRPr sz="1800">
                <a:solidFill>
                  <a:srgbClr val="19354D"/>
                </a:solidFill>
              </a:defRPr>
            </a:lvl4pPr>
            <a:lvl5pPr marL="1371600" indent="0">
              <a:buNone/>
              <a:defRPr sz="1800">
                <a:solidFill>
                  <a:srgbClr val="19354D"/>
                </a:solidFill>
              </a:defRPr>
            </a:lvl5pPr>
          </a:lstStyle>
          <a:p>
            <a:pPr lvl="0"/>
            <a:r>
              <a:rPr lang="en-US" dirty="0"/>
              <a:t>SUB-TITLE</a:t>
            </a:r>
          </a:p>
        </p:txBody>
      </p:sp>
    </p:spTree>
    <p:extLst>
      <p:ext uri="{BB962C8B-B14F-4D97-AF65-F5344CB8AC3E}">
        <p14:creationId xmlns:p14="http://schemas.microsoft.com/office/powerpoint/2010/main" val="33099005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10" Type="http://schemas.openxmlformats.org/officeDocument/2006/relationships/image" Target="../media/image1.png"/><Relationship Id="rId4" Type="http://schemas.openxmlformats.org/officeDocument/2006/relationships/slideLayout" Target="../slideLayouts/slideLayout9.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p:cNvSpPr/>
          <p:nvPr userDrawn="1"/>
        </p:nvSpPr>
        <p:spPr>
          <a:xfrm>
            <a:off x="1" y="0"/>
            <a:ext cx="9143999" cy="374904"/>
          </a:xfrm>
          <a:prstGeom prst="rect">
            <a:avLst/>
          </a:prstGeom>
          <a:solidFill>
            <a:srgbClr val="274A60"/>
          </a:solidFill>
          <a:ln w="12700">
            <a:miter lim="400000"/>
          </a:ln>
        </p:spPr>
        <p:txBody>
          <a:bodyPr lIns="50800" tIns="50800" rIns="50800" bIns="50800" anchor="ctr"/>
          <a:lstStyle/>
          <a:p>
            <a:pPr>
              <a:defRPr sz="2400">
                <a:solidFill>
                  <a:srgbClr val="FFFFFF"/>
                </a:solidFill>
                <a:latin typeface="Helvetica Light"/>
                <a:ea typeface="Helvetica Light"/>
                <a:cs typeface="Helvetica Light"/>
                <a:sym typeface="Helvetica Light"/>
              </a:defRPr>
            </a:pPr>
            <a:endParaRPr/>
          </a:p>
        </p:txBody>
      </p:sp>
      <p:pic>
        <p:nvPicPr>
          <p:cNvPr id="61443" name="Picture 8" descr="IBM_logo_blu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40765" y="120898"/>
            <a:ext cx="4667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5"/>
          <p:cNvSpPr txBox="1">
            <a:spLocks noChangeArrowheads="1"/>
          </p:cNvSpPr>
          <p:nvPr/>
        </p:nvSpPr>
        <p:spPr bwMode="auto">
          <a:xfrm>
            <a:off x="76200" y="5064794"/>
            <a:ext cx="3293796" cy="97756"/>
          </a:xfrm>
          <a:prstGeom prst="rect">
            <a:avLst/>
          </a:prstGeom>
          <a:noFill/>
          <a:ln w="9525">
            <a:noFill/>
            <a:miter lim="800000"/>
            <a:headEnd/>
            <a:tailEnd/>
          </a:ln>
          <a:effectLst/>
        </p:spPr>
        <p:txBody>
          <a:bodyPr lIns="0" tIns="0" rIns="0" bIns="0" anchor="ctr"/>
          <a:lstStyle>
            <a:lvl1pPr>
              <a:defRPr sz="4000">
                <a:solidFill>
                  <a:schemeClr val="tx1"/>
                </a:solidFill>
                <a:latin typeface="Arial" panose="020B0604020202020204" pitchFamily="34" charset="0"/>
                <a:ea typeface="ヒラギノ角ゴ Pro W3" pitchFamily="120" charset="-128"/>
              </a:defRPr>
            </a:lvl1pPr>
            <a:lvl2pPr marL="742950" indent="-285750">
              <a:defRPr sz="4000">
                <a:solidFill>
                  <a:schemeClr val="tx1"/>
                </a:solidFill>
                <a:latin typeface="Arial" panose="020B0604020202020204" pitchFamily="34" charset="0"/>
                <a:ea typeface="ヒラギノ角ゴ Pro W3" pitchFamily="120" charset="-128"/>
              </a:defRPr>
            </a:lvl2pPr>
            <a:lvl3pPr marL="1143000" indent="-228600">
              <a:defRPr sz="4000">
                <a:solidFill>
                  <a:schemeClr val="tx1"/>
                </a:solidFill>
                <a:latin typeface="Arial" panose="020B0604020202020204" pitchFamily="34" charset="0"/>
                <a:ea typeface="ヒラギノ角ゴ Pro W3" pitchFamily="120" charset="-128"/>
              </a:defRPr>
            </a:lvl3pPr>
            <a:lvl4pPr marL="1600200" indent="-228600">
              <a:defRPr sz="4000">
                <a:solidFill>
                  <a:schemeClr val="tx1"/>
                </a:solidFill>
                <a:latin typeface="Arial" panose="020B0604020202020204" pitchFamily="34" charset="0"/>
                <a:ea typeface="ヒラギノ角ゴ Pro W3" pitchFamily="120" charset="-128"/>
              </a:defRPr>
            </a:lvl4pPr>
            <a:lvl5pPr marL="2057400" indent="-228600">
              <a:defRPr sz="4000">
                <a:solidFill>
                  <a:schemeClr val="tx1"/>
                </a:solidFill>
                <a:latin typeface="Arial" panose="020B0604020202020204" pitchFamily="34" charset="0"/>
                <a:ea typeface="ヒラギノ角ゴ Pro W3" pitchFamily="120" charset="-128"/>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sz="900" dirty="0">
                <a:solidFill>
                  <a:schemeClr val="bg1">
                    <a:lumMod val="85000"/>
                  </a:schemeClr>
                </a:solidFill>
              </a:rPr>
              <a:t>© IBM 2018 </a:t>
            </a:r>
            <a:endParaRPr lang="en-US" sz="900" b="1" dirty="0">
              <a:solidFill>
                <a:schemeClr val="bg1">
                  <a:lumMod val="85000"/>
                </a:schemeClr>
              </a:solidFill>
            </a:endParaRPr>
          </a:p>
          <a:p>
            <a:pPr eaLnBrk="1" fontAlgn="auto" hangingPunct="1">
              <a:spcBef>
                <a:spcPts val="0"/>
              </a:spcBef>
              <a:spcAft>
                <a:spcPts val="0"/>
              </a:spcAft>
              <a:defRPr/>
            </a:pPr>
            <a:endParaRPr lang="en-US" altLang="en-US" sz="900" dirty="0">
              <a:solidFill>
                <a:schemeClr val="bg1">
                  <a:lumMod val="85000"/>
                </a:schemeClr>
              </a:solidFill>
            </a:endParaRPr>
          </a:p>
        </p:txBody>
      </p:sp>
      <p:sp>
        <p:nvSpPr>
          <p:cNvPr id="10" name="Subtitle 2"/>
          <p:cNvSpPr txBox="1"/>
          <p:nvPr userDrawn="1"/>
        </p:nvSpPr>
        <p:spPr>
          <a:xfrm>
            <a:off x="76200" y="120898"/>
            <a:ext cx="1432509" cy="288823"/>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lnSpc>
                <a:spcPct val="90000"/>
              </a:lnSpc>
              <a:defRPr sz="1400">
                <a:solidFill>
                  <a:schemeClr val="accent4"/>
                </a:solidFill>
                <a:latin typeface="+mn-lt"/>
                <a:ea typeface="+mn-ea"/>
                <a:cs typeface="+mn-cs"/>
                <a:sym typeface="Arial"/>
              </a:defRPr>
            </a:pPr>
            <a:r>
              <a:rPr dirty="0">
                <a:solidFill>
                  <a:schemeClr val="bg1"/>
                </a:solidFill>
              </a:rPr>
              <a:t>IBM </a:t>
            </a:r>
            <a:r>
              <a:rPr b="1" dirty="0">
                <a:solidFill>
                  <a:schemeClr val="bg1"/>
                </a:solidFill>
              </a:rPr>
              <a:t>Cloud</a:t>
            </a:r>
          </a:p>
        </p:txBody>
      </p:sp>
    </p:spTree>
    <p:extLst>
      <p:ext uri="{BB962C8B-B14F-4D97-AF65-F5344CB8AC3E}">
        <p14:creationId xmlns:p14="http://schemas.microsoft.com/office/powerpoint/2010/main" val="10589707"/>
      </p:ext>
    </p:extLst>
  </p:cSld>
  <p:clrMap bg1="lt1" tx1="dk1" bg2="lt2" tx2="dk2" accent1="accent1" accent2="accent2" accent3="accent3" accent4="accent4" accent5="accent5" accent6="accent6" hlink="hlink" folHlink="folHlink"/>
  <p:sldLayoutIdLst>
    <p:sldLayoutId id="2147483780" r:id="rId1"/>
    <p:sldLayoutId id="2147483786" r:id="rId2"/>
    <p:sldLayoutId id="2147483788" r:id="rId3"/>
    <p:sldLayoutId id="2147483776" r:id="rId4"/>
  </p:sldLayoutIdLst>
  <p:txStyles>
    <p:titleStyle>
      <a:lvl1pPr algn="l" rtl="0" eaLnBrk="0" fontAlgn="base" hangingPunct="0">
        <a:spcBef>
          <a:spcPct val="0"/>
        </a:spcBef>
        <a:spcAft>
          <a:spcPct val="0"/>
        </a:spcAft>
        <a:defRPr sz="2800" b="1">
          <a:solidFill>
            <a:srgbClr val="004266"/>
          </a:solidFill>
          <a:latin typeface="+mj-lt"/>
          <a:ea typeface="MS PGothic" panose="020B0600070205080204" pitchFamily="34" charset="-128"/>
          <a:cs typeface="MS PGothic" panose="020B0600070205080204" pitchFamily="34" charset="-128"/>
        </a:defRPr>
      </a:lvl1pPr>
      <a:lvl2pPr algn="l" rtl="0" eaLnBrk="0" fontAlgn="base" hangingPunct="0">
        <a:spcBef>
          <a:spcPct val="0"/>
        </a:spcBef>
        <a:spcAft>
          <a:spcPct val="0"/>
        </a:spcAft>
        <a:defRPr sz="2800" b="1">
          <a:solidFill>
            <a:srgbClr val="004266"/>
          </a:solidFill>
          <a:latin typeface="Arial" pitchFamily="34" charset="0"/>
          <a:ea typeface="MS PGothic" panose="020B0600070205080204" pitchFamily="34" charset="-128"/>
          <a:cs typeface="MS PGothic" panose="020B0600070205080204" pitchFamily="34" charset="-128"/>
        </a:defRPr>
      </a:lvl2pPr>
      <a:lvl3pPr algn="l" rtl="0" eaLnBrk="0" fontAlgn="base" hangingPunct="0">
        <a:spcBef>
          <a:spcPct val="0"/>
        </a:spcBef>
        <a:spcAft>
          <a:spcPct val="0"/>
        </a:spcAft>
        <a:defRPr sz="2800" b="1">
          <a:solidFill>
            <a:srgbClr val="004266"/>
          </a:solidFill>
          <a:latin typeface="Arial" pitchFamily="34" charset="0"/>
          <a:ea typeface="MS PGothic" panose="020B0600070205080204" pitchFamily="34" charset="-128"/>
          <a:cs typeface="MS PGothic" panose="020B0600070205080204" pitchFamily="34" charset="-128"/>
        </a:defRPr>
      </a:lvl3pPr>
      <a:lvl4pPr algn="l" rtl="0" eaLnBrk="0" fontAlgn="base" hangingPunct="0">
        <a:spcBef>
          <a:spcPct val="0"/>
        </a:spcBef>
        <a:spcAft>
          <a:spcPct val="0"/>
        </a:spcAft>
        <a:defRPr sz="2800" b="1">
          <a:solidFill>
            <a:srgbClr val="004266"/>
          </a:solidFill>
          <a:latin typeface="Arial" pitchFamily="34" charset="0"/>
          <a:ea typeface="MS PGothic" panose="020B0600070205080204" pitchFamily="34" charset="-128"/>
          <a:cs typeface="MS PGothic" panose="020B0600070205080204" pitchFamily="34" charset="-128"/>
        </a:defRPr>
      </a:lvl4pPr>
      <a:lvl5pPr algn="l" rtl="0" eaLnBrk="0" fontAlgn="base" hangingPunct="0">
        <a:spcBef>
          <a:spcPct val="0"/>
        </a:spcBef>
        <a:spcAft>
          <a:spcPct val="0"/>
        </a:spcAft>
        <a:defRPr sz="2800" b="1">
          <a:solidFill>
            <a:srgbClr val="004266"/>
          </a:solidFill>
          <a:latin typeface="Arial" pitchFamily="34" charset="0"/>
          <a:ea typeface="MS PGothic" panose="020B0600070205080204" pitchFamily="34" charset="-128"/>
          <a:cs typeface="MS PGothic" panose="020B0600070205080204" pitchFamily="34" charset="-128"/>
        </a:defRPr>
      </a:lvl5pPr>
      <a:lvl6pPr marL="457195" algn="l" rtl="0" eaLnBrk="1" fontAlgn="base" hangingPunct="1">
        <a:spcBef>
          <a:spcPct val="0"/>
        </a:spcBef>
        <a:spcAft>
          <a:spcPct val="0"/>
        </a:spcAft>
        <a:defRPr sz="2800" b="1">
          <a:solidFill>
            <a:srgbClr val="004266"/>
          </a:solidFill>
          <a:latin typeface="Arial" pitchFamily="34" charset="0"/>
        </a:defRPr>
      </a:lvl6pPr>
      <a:lvl7pPr marL="914389" algn="l" rtl="0" eaLnBrk="1" fontAlgn="base" hangingPunct="1">
        <a:spcBef>
          <a:spcPct val="0"/>
        </a:spcBef>
        <a:spcAft>
          <a:spcPct val="0"/>
        </a:spcAft>
        <a:defRPr sz="2800" b="1">
          <a:solidFill>
            <a:srgbClr val="004266"/>
          </a:solidFill>
          <a:latin typeface="Arial" pitchFamily="34" charset="0"/>
        </a:defRPr>
      </a:lvl7pPr>
      <a:lvl8pPr marL="1371583" algn="l" rtl="0" eaLnBrk="1" fontAlgn="base" hangingPunct="1">
        <a:spcBef>
          <a:spcPct val="0"/>
        </a:spcBef>
        <a:spcAft>
          <a:spcPct val="0"/>
        </a:spcAft>
        <a:defRPr sz="2800" b="1">
          <a:solidFill>
            <a:srgbClr val="004266"/>
          </a:solidFill>
          <a:latin typeface="Arial" pitchFamily="34" charset="0"/>
        </a:defRPr>
      </a:lvl8pPr>
      <a:lvl9pPr marL="1828777" algn="l" rtl="0" eaLnBrk="1" fontAlgn="base" hangingPunct="1">
        <a:spcBef>
          <a:spcPct val="0"/>
        </a:spcBef>
        <a:spcAft>
          <a:spcPct val="0"/>
        </a:spcAft>
        <a:defRPr sz="2800" b="1">
          <a:solidFill>
            <a:srgbClr val="004266"/>
          </a:solidFill>
          <a:latin typeface="Arial" pitchFamily="34" charset="0"/>
        </a:defRPr>
      </a:lvl9pPr>
    </p:titleStyle>
    <p:bodyStyle>
      <a:lvl1pPr marL="231773" indent="-231773" algn="l" rtl="0" eaLnBrk="0" fontAlgn="base" hangingPunct="0">
        <a:spcBef>
          <a:spcPct val="20000"/>
        </a:spcBef>
        <a:spcAft>
          <a:spcPct val="0"/>
        </a:spcAft>
        <a:buChar char="•"/>
        <a:defRPr sz="2000">
          <a:solidFill>
            <a:srgbClr val="004266"/>
          </a:solidFill>
          <a:latin typeface="+mn-lt"/>
          <a:ea typeface="MS PGothic" panose="020B0600070205080204" pitchFamily="34" charset="-128"/>
          <a:cs typeface="MS PGothic" panose="020B0600070205080204" pitchFamily="34" charset="-128"/>
        </a:defRPr>
      </a:lvl1pPr>
      <a:lvl2pPr marL="457195" indent="-228597" algn="l" rtl="0" eaLnBrk="0" fontAlgn="base" hangingPunct="0">
        <a:spcBef>
          <a:spcPct val="20000"/>
        </a:spcBef>
        <a:spcAft>
          <a:spcPct val="0"/>
        </a:spcAft>
        <a:buFont typeface="Arial" panose="020B0604020202020204" pitchFamily="34" charset="0"/>
        <a:buChar char="–"/>
        <a:defRPr>
          <a:solidFill>
            <a:srgbClr val="004266"/>
          </a:solidFill>
          <a:latin typeface="+mn-lt"/>
          <a:ea typeface="MS PGothic" panose="020B0600070205080204" pitchFamily="34" charset="-128"/>
        </a:defRPr>
      </a:lvl2pPr>
      <a:lvl3pPr marL="685792" indent="-228597"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S PGothic" panose="020B0600070205080204" pitchFamily="34" charset="-128"/>
        </a:defRPr>
      </a:lvl3pPr>
      <a:lvl4pPr marL="914389" indent="-228597" algn="l" rtl="0" eaLnBrk="0" fontAlgn="base" hangingPunct="0">
        <a:spcBef>
          <a:spcPct val="20000"/>
        </a:spcBef>
        <a:spcAft>
          <a:spcPct val="0"/>
        </a:spcAft>
        <a:buFont typeface="Arial" panose="020B0604020202020204" pitchFamily="34" charset="0"/>
        <a:buChar char="•"/>
        <a:defRPr sz="1400">
          <a:solidFill>
            <a:schemeClr val="tx1"/>
          </a:solidFill>
          <a:latin typeface="+mn-lt"/>
          <a:ea typeface="MS PGothic" panose="020B0600070205080204" pitchFamily="34" charset="-128"/>
        </a:defRPr>
      </a:lvl4pPr>
      <a:lvl5pPr marL="2057374" indent="-228597"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569" indent="-228597" algn="l" rtl="0" eaLnBrk="1" fontAlgn="base" hangingPunct="1">
        <a:spcBef>
          <a:spcPct val="20000"/>
        </a:spcBef>
        <a:spcAft>
          <a:spcPct val="0"/>
        </a:spcAft>
        <a:buChar char="»"/>
        <a:defRPr sz="2000">
          <a:solidFill>
            <a:schemeClr val="tx1"/>
          </a:solidFill>
          <a:latin typeface="+mn-lt"/>
        </a:defRPr>
      </a:lvl6pPr>
      <a:lvl7pPr marL="2971763" indent="-228597" algn="l" rtl="0" eaLnBrk="1" fontAlgn="base" hangingPunct="1">
        <a:spcBef>
          <a:spcPct val="20000"/>
        </a:spcBef>
        <a:spcAft>
          <a:spcPct val="0"/>
        </a:spcAft>
        <a:buChar char="»"/>
        <a:defRPr sz="2000">
          <a:solidFill>
            <a:schemeClr val="tx1"/>
          </a:solidFill>
          <a:latin typeface="+mn-lt"/>
        </a:defRPr>
      </a:lvl7pPr>
      <a:lvl8pPr marL="3428958" indent="-228597" algn="l" rtl="0" eaLnBrk="1" fontAlgn="base" hangingPunct="1">
        <a:spcBef>
          <a:spcPct val="20000"/>
        </a:spcBef>
        <a:spcAft>
          <a:spcPct val="0"/>
        </a:spcAft>
        <a:buChar char="»"/>
        <a:defRPr sz="2000">
          <a:solidFill>
            <a:schemeClr val="tx1"/>
          </a:solidFill>
          <a:latin typeface="+mn-lt"/>
        </a:defRPr>
      </a:lvl8pPr>
      <a:lvl9pPr marL="3886152" indent="-228597"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389" rtl="0" eaLnBrk="1" latinLnBrk="0" hangingPunct="1">
        <a:defRPr sz="1800" kern="1200">
          <a:solidFill>
            <a:schemeClr val="tx1"/>
          </a:solidFill>
          <a:latin typeface="+mn-lt"/>
          <a:ea typeface="+mn-ea"/>
          <a:cs typeface="+mn-cs"/>
        </a:defRPr>
      </a:lvl1pPr>
      <a:lvl2pPr marL="457195" algn="l" defTabSz="914389" rtl="0" eaLnBrk="1" latinLnBrk="0" hangingPunct="1">
        <a:defRPr sz="1800" kern="1200">
          <a:solidFill>
            <a:schemeClr val="tx1"/>
          </a:solidFill>
          <a:latin typeface="+mn-lt"/>
          <a:ea typeface="+mn-ea"/>
          <a:cs typeface="+mn-cs"/>
        </a:defRPr>
      </a:lvl2pPr>
      <a:lvl3pPr marL="914389" algn="l" defTabSz="914389" rtl="0" eaLnBrk="1" latinLnBrk="0" hangingPunct="1">
        <a:defRPr sz="1800" kern="1200">
          <a:solidFill>
            <a:schemeClr val="tx1"/>
          </a:solidFill>
          <a:latin typeface="+mn-lt"/>
          <a:ea typeface="+mn-ea"/>
          <a:cs typeface="+mn-cs"/>
        </a:defRPr>
      </a:lvl3pPr>
      <a:lvl4pPr marL="1371583" algn="l" defTabSz="914389" rtl="0" eaLnBrk="1" latinLnBrk="0" hangingPunct="1">
        <a:defRPr sz="1800" kern="1200">
          <a:solidFill>
            <a:schemeClr val="tx1"/>
          </a:solidFill>
          <a:latin typeface="+mn-lt"/>
          <a:ea typeface="+mn-ea"/>
          <a:cs typeface="+mn-cs"/>
        </a:defRPr>
      </a:lvl4pPr>
      <a:lvl5pPr marL="1828777" algn="l" defTabSz="914389" rtl="0" eaLnBrk="1" latinLnBrk="0" hangingPunct="1">
        <a:defRPr sz="1800" kern="1200">
          <a:solidFill>
            <a:schemeClr val="tx1"/>
          </a:solidFill>
          <a:latin typeface="+mn-lt"/>
          <a:ea typeface="+mn-ea"/>
          <a:cs typeface="+mn-cs"/>
        </a:defRPr>
      </a:lvl5pPr>
      <a:lvl6pPr marL="2285971" algn="l" defTabSz="914389" rtl="0" eaLnBrk="1" latinLnBrk="0" hangingPunct="1">
        <a:defRPr sz="1800" kern="1200">
          <a:solidFill>
            <a:schemeClr val="tx1"/>
          </a:solidFill>
          <a:latin typeface="+mn-lt"/>
          <a:ea typeface="+mn-ea"/>
          <a:cs typeface="+mn-cs"/>
        </a:defRPr>
      </a:lvl6pPr>
      <a:lvl7pPr marL="2743166" algn="l" defTabSz="914389" rtl="0" eaLnBrk="1" latinLnBrk="0" hangingPunct="1">
        <a:defRPr sz="1800" kern="1200">
          <a:solidFill>
            <a:schemeClr val="tx1"/>
          </a:solidFill>
          <a:latin typeface="+mn-lt"/>
          <a:ea typeface="+mn-ea"/>
          <a:cs typeface="+mn-cs"/>
        </a:defRPr>
      </a:lvl7pPr>
      <a:lvl8pPr marL="3200360" algn="l" defTabSz="914389" rtl="0" eaLnBrk="1" latinLnBrk="0" hangingPunct="1">
        <a:defRPr sz="1800" kern="1200">
          <a:solidFill>
            <a:schemeClr val="tx1"/>
          </a:solidFill>
          <a:latin typeface="+mn-lt"/>
          <a:ea typeface="+mn-ea"/>
          <a:cs typeface="+mn-cs"/>
        </a:defRPr>
      </a:lvl8pPr>
      <a:lvl9pPr marL="3657555" algn="l" defTabSz="91438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A364D"/>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2" y="274640"/>
            <a:ext cx="7886700" cy="9937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2" y="1370013"/>
            <a:ext cx="7886700" cy="32623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8" descr="IBM_logo_blu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305804" y="115888"/>
            <a:ext cx="4667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ubtitle 2"/>
          <p:cNvSpPr txBox="1"/>
          <p:nvPr userDrawn="1"/>
        </p:nvSpPr>
        <p:spPr>
          <a:xfrm>
            <a:off x="76200" y="120898"/>
            <a:ext cx="1432509" cy="288823"/>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lnSpc>
                <a:spcPct val="90000"/>
              </a:lnSpc>
              <a:defRPr sz="1400">
                <a:solidFill>
                  <a:schemeClr val="accent4"/>
                </a:solidFill>
                <a:latin typeface="+mn-lt"/>
                <a:ea typeface="+mn-ea"/>
                <a:cs typeface="+mn-cs"/>
                <a:sym typeface="Arial"/>
              </a:defRPr>
            </a:pPr>
            <a:r>
              <a:rPr dirty="0">
                <a:solidFill>
                  <a:schemeClr val="tx1"/>
                </a:solidFill>
              </a:rPr>
              <a:t>IBM </a:t>
            </a:r>
            <a:r>
              <a:rPr b="1" dirty="0">
                <a:solidFill>
                  <a:schemeClr val="tx1"/>
                </a:solidFill>
              </a:rPr>
              <a:t>Cloud</a:t>
            </a:r>
          </a:p>
        </p:txBody>
      </p:sp>
    </p:spTree>
    <p:extLst>
      <p:ext uri="{BB962C8B-B14F-4D97-AF65-F5344CB8AC3E}">
        <p14:creationId xmlns:p14="http://schemas.microsoft.com/office/powerpoint/2010/main" val="2050882512"/>
      </p:ext>
    </p:extLst>
  </p:cSld>
  <p:clrMap bg1="dk1" tx1="lt1" bg2="dk2" tx2="lt2" accent1="accent1" accent2="accent2" accent3="accent3" accent4="accent4" accent5="accent5" accent6="accent6" hlink="hlink" folHlink="folHlink"/>
  <p:sldLayoutIdLst>
    <p:sldLayoutId id="2147483811" r:id="rId1"/>
  </p:sldLayoutIdLst>
  <p:txStyles>
    <p:titleStyle>
      <a:lvl1pPr algn="l" defTabSz="91441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3" indent="-228603" algn="l" defTabSz="914411"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8" indent="-228603" algn="l" defTabSz="914411"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14" indent="-228603" algn="l" defTabSz="914411"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20"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26"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32"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11" rtl="0" eaLnBrk="1" latinLnBrk="0" hangingPunct="1">
        <a:defRPr sz="1800" kern="1200">
          <a:solidFill>
            <a:schemeClr val="tx1"/>
          </a:solidFill>
          <a:latin typeface="+mn-lt"/>
          <a:ea typeface="+mn-ea"/>
          <a:cs typeface="+mn-cs"/>
        </a:defRPr>
      </a:lvl1pPr>
      <a:lvl2pPr marL="457206" algn="l" defTabSz="914411" rtl="0" eaLnBrk="1" latinLnBrk="0" hangingPunct="1">
        <a:defRPr sz="1800" kern="1200">
          <a:solidFill>
            <a:schemeClr val="tx1"/>
          </a:solidFill>
          <a:latin typeface="+mn-lt"/>
          <a:ea typeface="+mn-ea"/>
          <a:cs typeface="+mn-cs"/>
        </a:defRPr>
      </a:lvl2pPr>
      <a:lvl3pPr marL="914411" algn="l" defTabSz="914411" rtl="0" eaLnBrk="1" latinLnBrk="0" hangingPunct="1">
        <a:defRPr sz="1800" kern="1200">
          <a:solidFill>
            <a:schemeClr val="tx1"/>
          </a:solidFill>
          <a:latin typeface="+mn-lt"/>
          <a:ea typeface="+mn-ea"/>
          <a:cs typeface="+mn-cs"/>
        </a:defRPr>
      </a:lvl3pPr>
      <a:lvl4pPr marL="1371617" algn="l" defTabSz="914411" rtl="0" eaLnBrk="1" latinLnBrk="0" hangingPunct="1">
        <a:defRPr sz="1800" kern="1200">
          <a:solidFill>
            <a:schemeClr val="tx1"/>
          </a:solidFill>
          <a:latin typeface="+mn-lt"/>
          <a:ea typeface="+mn-ea"/>
          <a:cs typeface="+mn-cs"/>
        </a:defRPr>
      </a:lvl4pPr>
      <a:lvl5pPr marL="1828823" algn="l" defTabSz="914411" rtl="0" eaLnBrk="1" latinLnBrk="0" hangingPunct="1">
        <a:defRPr sz="1800" kern="1200">
          <a:solidFill>
            <a:schemeClr val="tx1"/>
          </a:solidFill>
          <a:latin typeface="+mn-lt"/>
          <a:ea typeface="+mn-ea"/>
          <a:cs typeface="+mn-cs"/>
        </a:defRPr>
      </a:lvl5pPr>
      <a:lvl6pPr marL="2286029" algn="l" defTabSz="914411" rtl="0" eaLnBrk="1" latinLnBrk="0" hangingPunct="1">
        <a:defRPr sz="1800" kern="1200">
          <a:solidFill>
            <a:schemeClr val="tx1"/>
          </a:solidFill>
          <a:latin typeface="+mn-lt"/>
          <a:ea typeface="+mn-ea"/>
          <a:cs typeface="+mn-cs"/>
        </a:defRPr>
      </a:lvl6pPr>
      <a:lvl7pPr marL="2743234" algn="l" defTabSz="914411" rtl="0" eaLnBrk="1" latinLnBrk="0" hangingPunct="1">
        <a:defRPr sz="1800" kern="1200">
          <a:solidFill>
            <a:schemeClr val="tx1"/>
          </a:solidFill>
          <a:latin typeface="+mn-lt"/>
          <a:ea typeface="+mn-ea"/>
          <a:cs typeface="+mn-cs"/>
        </a:defRPr>
      </a:lvl7pPr>
      <a:lvl8pPr marL="3200440" algn="l" defTabSz="914411" rtl="0" eaLnBrk="1" latinLnBrk="0" hangingPunct="1">
        <a:defRPr sz="1800" kern="1200">
          <a:solidFill>
            <a:schemeClr val="tx1"/>
          </a:solidFill>
          <a:latin typeface="+mn-lt"/>
          <a:ea typeface="+mn-ea"/>
          <a:cs typeface="+mn-cs"/>
        </a:defRPr>
      </a:lvl8pPr>
      <a:lvl9pPr marL="3657646" algn="l" defTabSz="914411"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p:cNvSpPr/>
          <p:nvPr userDrawn="1"/>
        </p:nvSpPr>
        <p:spPr>
          <a:xfrm>
            <a:off x="1" y="0"/>
            <a:ext cx="9143999" cy="273844"/>
          </a:xfrm>
          <a:prstGeom prst="rect">
            <a:avLst/>
          </a:prstGeom>
          <a:solidFill>
            <a:srgbClr val="274A60"/>
          </a:solidFill>
          <a:ln w="12700">
            <a:miter lim="400000"/>
          </a:ln>
        </p:spPr>
        <p:txBody>
          <a:bodyPr lIns="38100" tIns="38100" rIns="38100" bIns="38100" anchor="ctr"/>
          <a:lstStyle/>
          <a:p>
            <a:pPr defTabSz="342900">
              <a:defRPr sz="2400">
                <a:solidFill>
                  <a:srgbClr val="FFFFFF"/>
                </a:solidFill>
                <a:latin typeface="Helvetica Light"/>
                <a:ea typeface="Helvetica Light"/>
                <a:cs typeface="Helvetica Light"/>
                <a:sym typeface="Helvetica Light"/>
              </a:defRPr>
            </a:pPr>
            <a:endParaRPr sz="1800">
              <a:solidFill>
                <a:srgbClr val="FFFFFF"/>
              </a:solidFill>
              <a:latin typeface="Helvetica Light"/>
              <a:ea typeface="Helvetica Light"/>
              <a:cs typeface="Helvetica Light"/>
              <a:sym typeface="Helvetica Light"/>
            </a:endParaRPr>
          </a:p>
        </p:txBody>
      </p:sp>
      <p:pic>
        <p:nvPicPr>
          <p:cNvPr id="13" name="Picture 8" descr="IBM_logo_blue"/>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8488451" y="73472"/>
            <a:ext cx="350044" cy="141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2185918"/>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2.xml"/><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13.xml"/><Relationship Id="rId7" Type="http://schemas.openxmlformats.org/officeDocument/2006/relationships/diagramColors" Target="../diagrams/colors2.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3.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11.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12.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7"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7.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7.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38.tiff"/><Relationship Id="rId5" Type="http://schemas.openxmlformats.org/officeDocument/2006/relationships/image" Target="../media/image37.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48.tiff"/></Relationships>
</file>

<file path=ppt/slides/_rels/slide4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8.tif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7756" y="270324"/>
            <a:ext cx="8289044" cy="4739827"/>
          </a:xfrm>
        </p:spPr>
        <p:txBody>
          <a:bodyPr>
            <a:normAutofit fontScale="90000"/>
          </a:bodyPr>
          <a:lstStyle/>
          <a:p>
            <a:pPr algn="ctr"/>
            <a:r>
              <a:rPr lang="en-US" dirty="0"/>
              <a:t>Machine Learning for Customer Churn </a:t>
            </a:r>
            <a:br>
              <a:rPr lang="en-US" dirty="0"/>
            </a:br>
            <a:r>
              <a:rPr lang="en-US" dirty="0"/>
              <a:t>with Watson Studio</a:t>
            </a:r>
            <a:br>
              <a:rPr lang="en-US" dirty="0"/>
            </a:br>
            <a:r>
              <a:rPr lang="en-US" sz="2000" dirty="0"/>
              <a:t> </a:t>
            </a: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133" dirty="0">
                <a:solidFill>
                  <a:srgbClr val="FFFFFF"/>
                </a:solidFill>
              </a:rPr>
            </a:br>
            <a:br>
              <a:rPr lang="en-US" sz="2133" dirty="0">
                <a:solidFill>
                  <a:srgbClr val="FFFFFF"/>
                </a:solidFill>
              </a:rPr>
            </a:br>
            <a:br>
              <a:rPr lang="en-US" sz="2133" dirty="0">
                <a:solidFill>
                  <a:srgbClr val="FFFFFF"/>
                </a:solidFill>
              </a:rPr>
            </a:br>
            <a:endParaRPr lang="en-US" sz="2000" dirty="0"/>
          </a:p>
        </p:txBody>
      </p:sp>
      <p:sp>
        <p:nvSpPr>
          <p:cNvPr id="3" name="Text Placeholder 3">
            <a:extLst>
              <a:ext uri="{FF2B5EF4-FFF2-40B4-BE49-F238E27FC236}">
                <a16:creationId xmlns:a16="http://schemas.microsoft.com/office/drawing/2014/main" id="{20311305-9FDF-7041-BA29-4BA0D273C48B}"/>
              </a:ext>
            </a:extLst>
          </p:cNvPr>
          <p:cNvSpPr txBox="1">
            <a:spLocks/>
          </p:cNvSpPr>
          <p:nvPr/>
        </p:nvSpPr>
        <p:spPr>
          <a:xfrm>
            <a:off x="304800" y="3638550"/>
            <a:ext cx="8096997" cy="457200"/>
          </a:xfrm>
          <a:prstGeom prst="rect">
            <a:avLst/>
          </a:prstGeom>
        </p:spPr>
        <p:txBody>
          <a:bodyPr anchor="t"/>
          <a:lstStyle>
            <a:lvl1pPr marL="231773" indent="-231773" algn="l" rtl="0" eaLnBrk="0" fontAlgn="base" hangingPunct="0">
              <a:spcBef>
                <a:spcPct val="20000"/>
              </a:spcBef>
              <a:spcAft>
                <a:spcPct val="0"/>
              </a:spcAft>
              <a:buChar char="•"/>
              <a:defRPr sz="2000">
                <a:solidFill>
                  <a:srgbClr val="004266"/>
                </a:solidFill>
                <a:latin typeface="+mn-lt"/>
                <a:ea typeface="MS PGothic" panose="020B0600070205080204" pitchFamily="34" charset="-128"/>
                <a:cs typeface="MS PGothic" panose="020B0600070205080204" pitchFamily="34" charset="-128"/>
              </a:defRPr>
            </a:lvl1pPr>
            <a:lvl2pPr marL="457195" indent="-228597" algn="l" rtl="0" eaLnBrk="0" fontAlgn="base" hangingPunct="0">
              <a:spcBef>
                <a:spcPct val="20000"/>
              </a:spcBef>
              <a:spcAft>
                <a:spcPct val="0"/>
              </a:spcAft>
              <a:buFont typeface="Arial" panose="020B0604020202020204" pitchFamily="34" charset="0"/>
              <a:buChar char="–"/>
              <a:defRPr>
                <a:solidFill>
                  <a:srgbClr val="004266"/>
                </a:solidFill>
                <a:latin typeface="+mn-lt"/>
                <a:ea typeface="MS PGothic" panose="020B0600070205080204" pitchFamily="34" charset="-128"/>
              </a:defRPr>
            </a:lvl2pPr>
            <a:lvl3pPr marL="685792" indent="-228597"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S PGothic" panose="020B0600070205080204" pitchFamily="34" charset="-128"/>
              </a:defRPr>
            </a:lvl3pPr>
            <a:lvl4pPr marL="914389" indent="-228597" algn="l" rtl="0" eaLnBrk="0" fontAlgn="base" hangingPunct="0">
              <a:spcBef>
                <a:spcPct val="20000"/>
              </a:spcBef>
              <a:spcAft>
                <a:spcPct val="0"/>
              </a:spcAft>
              <a:buFont typeface="Arial" panose="020B0604020202020204" pitchFamily="34" charset="0"/>
              <a:buChar char="•"/>
              <a:defRPr sz="1400">
                <a:solidFill>
                  <a:schemeClr val="tx1"/>
                </a:solidFill>
                <a:latin typeface="+mn-lt"/>
                <a:ea typeface="MS PGothic" panose="020B0600070205080204" pitchFamily="34" charset="-128"/>
              </a:defRPr>
            </a:lvl4pPr>
            <a:lvl5pPr marL="2057374" indent="-228597"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569" indent="-228597" algn="l" rtl="0" eaLnBrk="1" fontAlgn="base" hangingPunct="1">
              <a:spcBef>
                <a:spcPct val="20000"/>
              </a:spcBef>
              <a:spcAft>
                <a:spcPct val="0"/>
              </a:spcAft>
              <a:buChar char="»"/>
              <a:defRPr sz="2000">
                <a:solidFill>
                  <a:schemeClr val="tx1"/>
                </a:solidFill>
                <a:latin typeface="+mn-lt"/>
              </a:defRPr>
            </a:lvl6pPr>
            <a:lvl7pPr marL="2971763" indent="-228597" algn="l" rtl="0" eaLnBrk="1" fontAlgn="base" hangingPunct="1">
              <a:spcBef>
                <a:spcPct val="20000"/>
              </a:spcBef>
              <a:spcAft>
                <a:spcPct val="0"/>
              </a:spcAft>
              <a:buChar char="»"/>
              <a:defRPr sz="2000">
                <a:solidFill>
                  <a:schemeClr val="tx1"/>
                </a:solidFill>
                <a:latin typeface="+mn-lt"/>
              </a:defRPr>
            </a:lvl7pPr>
            <a:lvl8pPr marL="3428958" indent="-228597" algn="l" rtl="0" eaLnBrk="1" fontAlgn="base" hangingPunct="1">
              <a:spcBef>
                <a:spcPct val="20000"/>
              </a:spcBef>
              <a:spcAft>
                <a:spcPct val="0"/>
              </a:spcAft>
              <a:buChar char="»"/>
              <a:defRPr sz="2000">
                <a:solidFill>
                  <a:schemeClr val="tx1"/>
                </a:solidFill>
                <a:latin typeface="+mn-lt"/>
              </a:defRPr>
            </a:lvl8pPr>
            <a:lvl9pPr marL="3886152" indent="-228597" algn="l" rtl="0" eaLnBrk="1" fontAlgn="base" hangingPunct="1">
              <a:spcBef>
                <a:spcPct val="20000"/>
              </a:spcBef>
              <a:spcAft>
                <a:spcPct val="0"/>
              </a:spcAft>
              <a:buChar char="»"/>
              <a:defRPr sz="2000">
                <a:solidFill>
                  <a:schemeClr val="tx1"/>
                </a:solidFill>
                <a:latin typeface="+mn-lt"/>
              </a:defRPr>
            </a:lvl9pPr>
          </a:lstStyle>
          <a:p>
            <a:pPr marL="0" indent="0" defTabSz="914400">
              <a:buNone/>
            </a:pPr>
            <a:r>
              <a:rPr lang="en-US" kern="0" dirty="0">
                <a:solidFill>
                  <a:schemeClr val="bg1"/>
                </a:solidFill>
                <a:cs typeface="Arial"/>
              </a:rPr>
              <a:t>Your Names Go Here</a:t>
            </a:r>
            <a:endParaRPr lang="en-US" kern="0" dirty="0">
              <a:solidFill>
                <a:schemeClr val="bg1"/>
              </a:solidFill>
            </a:endParaRPr>
          </a:p>
        </p:txBody>
      </p:sp>
      <p:sp>
        <p:nvSpPr>
          <p:cNvPr id="5" name="Text Placeholder 4">
            <a:extLst>
              <a:ext uri="{FF2B5EF4-FFF2-40B4-BE49-F238E27FC236}">
                <a16:creationId xmlns:a16="http://schemas.microsoft.com/office/drawing/2014/main" id="{551E208F-20DC-814C-A488-E276351E1B82}"/>
              </a:ext>
            </a:extLst>
          </p:cNvPr>
          <p:cNvSpPr txBox="1">
            <a:spLocks/>
          </p:cNvSpPr>
          <p:nvPr/>
        </p:nvSpPr>
        <p:spPr>
          <a:xfrm>
            <a:off x="304799" y="4088423"/>
            <a:ext cx="8096997" cy="457200"/>
          </a:xfrm>
          <a:prstGeom prst="rect">
            <a:avLst/>
          </a:prstGeom>
        </p:spPr>
        <p:txBody>
          <a:bodyPr anchor="t"/>
          <a:lstStyle>
            <a:lvl1pPr marL="231773" indent="-231773" algn="l" rtl="0" eaLnBrk="0" fontAlgn="base" hangingPunct="0">
              <a:spcBef>
                <a:spcPct val="20000"/>
              </a:spcBef>
              <a:spcAft>
                <a:spcPct val="0"/>
              </a:spcAft>
              <a:buChar char="•"/>
              <a:defRPr sz="2000">
                <a:solidFill>
                  <a:srgbClr val="004266"/>
                </a:solidFill>
                <a:latin typeface="+mn-lt"/>
                <a:ea typeface="MS PGothic" panose="020B0600070205080204" pitchFamily="34" charset="-128"/>
                <a:cs typeface="MS PGothic" panose="020B0600070205080204" pitchFamily="34" charset="-128"/>
              </a:defRPr>
            </a:lvl1pPr>
            <a:lvl2pPr marL="457195" indent="-228597" algn="l" rtl="0" eaLnBrk="0" fontAlgn="base" hangingPunct="0">
              <a:spcBef>
                <a:spcPct val="20000"/>
              </a:spcBef>
              <a:spcAft>
                <a:spcPct val="0"/>
              </a:spcAft>
              <a:buFont typeface="Arial" panose="020B0604020202020204" pitchFamily="34" charset="0"/>
              <a:buChar char="–"/>
              <a:defRPr>
                <a:solidFill>
                  <a:srgbClr val="004266"/>
                </a:solidFill>
                <a:latin typeface="+mn-lt"/>
                <a:ea typeface="MS PGothic" panose="020B0600070205080204" pitchFamily="34" charset="-128"/>
              </a:defRPr>
            </a:lvl2pPr>
            <a:lvl3pPr marL="685792" indent="-228597"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S PGothic" panose="020B0600070205080204" pitchFamily="34" charset="-128"/>
              </a:defRPr>
            </a:lvl3pPr>
            <a:lvl4pPr marL="914389" indent="-228597" algn="l" rtl="0" eaLnBrk="0" fontAlgn="base" hangingPunct="0">
              <a:spcBef>
                <a:spcPct val="20000"/>
              </a:spcBef>
              <a:spcAft>
                <a:spcPct val="0"/>
              </a:spcAft>
              <a:buFont typeface="Arial" panose="020B0604020202020204" pitchFamily="34" charset="0"/>
              <a:buChar char="•"/>
              <a:defRPr sz="1400">
                <a:solidFill>
                  <a:schemeClr val="tx1"/>
                </a:solidFill>
                <a:latin typeface="+mn-lt"/>
                <a:ea typeface="MS PGothic" panose="020B0600070205080204" pitchFamily="34" charset="-128"/>
              </a:defRPr>
            </a:lvl4pPr>
            <a:lvl5pPr marL="2057374" indent="-228597"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569" indent="-228597" algn="l" rtl="0" eaLnBrk="1" fontAlgn="base" hangingPunct="1">
              <a:spcBef>
                <a:spcPct val="20000"/>
              </a:spcBef>
              <a:spcAft>
                <a:spcPct val="0"/>
              </a:spcAft>
              <a:buChar char="»"/>
              <a:defRPr sz="2000">
                <a:solidFill>
                  <a:schemeClr val="tx1"/>
                </a:solidFill>
                <a:latin typeface="+mn-lt"/>
              </a:defRPr>
            </a:lvl6pPr>
            <a:lvl7pPr marL="2971763" indent="-228597" algn="l" rtl="0" eaLnBrk="1" fontAlgn="base" hangingPunct="1">
              <a:spcBef>
                <a:spcPct val="20000"/>
              </a:spcBef>
              <a:spcAft>
                <a:spcPct val="0"/>
              </a:spcAft>
              <a:buChar char="»"/>
              <a:defRPr sz="2000">
                <a:solidFill>
                  <a:schemeClr val="tx1"/>
                </a:solidFill>
                <a:latin typeface="+mn-lt"/>
              </a:defRPr>
            </a:lvl7pPr>
            <a:lvl8pPr marL="3428958" indent="-228597" algn="l" rtl="0" eaLnBrk="1" fontAlgn="base" hangingPunct="1">
              <a:spcBef>
                <a:spcPct val="20000"/>
              </a:spcBef>
              <a:spcAft>
                <a:spcPct val="0"/>
              </a:spcAft>
              <a:buChar char="»"/>
              <a:defRPr sz="2000">
                <a:solidFill>
                  <a:schemeClr val="tx1"/>
                </a:solidFill>
                <a:latin typeface="+mn-lt"/>
              </a:defRPr>
            </a:lvl8pPr>
            <a:lvl9pPr marL="3886152" indent="-228597" algn="l" rtl="0" eaLnBrk="1" fontAlgn="base" hangingPunct="1">
              <a:spcBef>
                <a:spcPct val="20000"/>
              </a:spcBef>
              <a:spcAft>
                <a:spcPct val="0"/>
              </a:spcAft>
              <a:buChar char="»"/>
              <a:defRPr sz="2000">
                <a:solidFill>
                  <a:schemeClr val="tx1"/>
                </a:solidFill>
                <a:latin typeface="+mn-lt"/>
              </a:defRPr>
            </a:lvl9pPr>
          </a:lstStyle>
          <a:p>
            <a:pPr marL="0" indent="0" defTabSz="914400">
              <a:buNone/>
            </a:pPr>
            <a:r>
              <a:rPr lang="en-US" kern="0" dirty="0">
                <a:solidFill>
                  <a:schemeClr val="bg1"/>
                </a:solidFill>
                <a:cs typeface="Arial"/>
              </a:rPr>
              <a:t>Technical Evangelist Team</a:t>
            </a:r>
            <a:endParaRPr lang="en-US" kern="0" dirty="0">
              <a:solidFill>
                <a:schemeClr val="bg1"/>
              </a:solidFill>
            </a:endParaRPr>
          </a:p>
        </p:txBody>
      </p:sp>
      <p:pic>
        <p:nvPicPr>
          <p:cNvPr id="6" name="Picture 5">
            <a:extLst>
              <a:ext uri="{FF2B5EF4-FFF2-40B4-BE49-F238E27FC236}">
                <a16:creationId xmlns:a16="http://schemas.microsoft.com/office/drawing/2014/main" id="{4A19CE58-43E5-4B1D-A725-3A1F69608FA5}"/>
              </a:ext>
            </a:extLst>
          </p:cNvPr>
          <p:cNvPicPr>
            <a:picLocks noChangeAspect="1"/>
          </p:cNvPicPr>
          <p:nvPr/>
        </p:nvPicPr>
        <p:blipFill>
          <a:blip r:embed="rId4"/>
          <a:stretch>
            <a:fillRect/>
          </a:stretch>
        </p:blipFill>
        <p:spPr>
          <a:xfrm>
            <a:off x="8139156" y="4185212"/>
            <a:ext cx="810284" cy="8102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4178310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895601" y="1608328"/>
            <a:ext cx="3048001" cy="581933"/>
          </a:xfrm>
          <a:prstGeom prst="rect">
            <a:avLst/>
          </a:prstGeom>
          <a:solidFill>
            <a:srgbClr val="6FB6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Defined data type, format, and structure</a:t>
            </a:r>
          </a:p>
        </p:txBody>
      </p:sp>
      <p:sp>
        <p:nvSpPr>
          <p:cNvPr id="11" name="TextBox 10"/>
          <p:cNvSpPr txBox="1"/>
          <p:nvPr/>
        </p:nvSpPr>
        <p:spPr>
          <a:xfrm>
            <a:off x="420624" y="1675989"/>
            <a:ext cx="1621900" cy="400110"/>
          </a:xfrm>
          <a:prstGeom prst="rect">
            <a:avLst/>
          </a:prstGeom>
          <a:noFill/>
        </p:spPr>
        <p:txBody>
          <a:bodyPr wrap="square" rtlCol="0">
            <a:spAutoFit/>
          </a:bodyPr>
          <a:lstStyle/>
          <a:p>
            <a:r>
              <a:rPr lang="en-US" sz="2000" b="1" dirty="0">
                <a:solidFill>
                  <a:srgbClr val="004266"/>
                </a:solidFill>
              </a:rPr>
              <a:t>Structured</a:t>
            </a:r>
          </a:p>
        </p:txBody>
      </p:sp>
      <p:sp>
        <p:nvSpPr>
          <p:cNvPr id="13" name="TextBox 12"/>
          <p:cNvSpPr txBox="1"/>
          <p:nvPr/>
        </p:nvSpPr>
        <p:spPr>
          <a:xfrm>
            <a:off x="391823" y="3499916"/>
            <a:ext cx="2286000" cy="400110"/>
          </a:xfrm>
          <a:prstGeom prst="rect">
            <a:avLst/>
          </a:prstGeom>
          <a:noFill/>
        </p:spPr>
        <p:txBody>
          <a:bodyPr wrap="square" rtlCol="0">
            <a:spAutoFit/>
          </a:bodyPr>
          <a:lstStyle/>
          <a:p>
            <a:r>
              <a:rPr lang="en-US" sz="2000" b="1" dirty="0">
                <a:solidFill>
                  <a:srgbClr val="004266"/>
                </a:solidFill>
              </a:rPr>
              <a:t>Quasi-Structured</a:t>
            </a:r>
          </a:p>
        </p:txBody>
      </p:sp>
      <p:sp>
        <p:nvSpPr>
          <p:cNvPr id="30" name="TextBox 29"/>
          <p:cNvSpPr txBox="1"/>
          <p:nvPr/>
        </p:nvSpPr>
        <p:spPr>
          <a:xfrm>
            <a:off x="391823" y="2495393"/>
            <a:ext cx="2503778" cy="400110"/>
          </a:xfrm>
          <a:prstGeom prst="rect">
            <a:avLst/>
          </a:prstGeom>
          <a:noFill/>
        </p:spPr>
        <p:txBody>
          <a:bodyPr wrap="square" rtlCol="0">
            <a:spAutoFit/>
          </a:bodyPr>
          <a:lstStyle/>
          <a:p>
            <a:r>
              <a:rPr lang="en-US" sz="2000" b="1" dirty="0">
                <a:solidFill>
                  <a:srgbClr val="004266"/>
                </a:solidFill>
              </a:rPr>
              <a:t>Semi-Structured</a:t>
            </a:r>
          </a:p>
        </p:txBody>
      </p:sp>
      <p:sp>
        <p:nvSpPr>
          <p:cNvPr id="17" name="TextBox 16">
            <a:extLst>
              <a:ext uri="{FF2B5EF4-FFF2-40B4-BE49-F238E27FC236}">
                <a16:creationId xmlns:a16="http://schemas.microsoft.com/office/drawing/2014/main" id="{FFE4CF7F-925B-40C4-B8BD-B051CAEC5377}"/>
              </a:ext>
            </a:extLst>
          </p:cNvPr>
          <p:cNvSpPr txBox="1"/>
          <p:nvPr/>
        </p:nvSpPr>
        <p:spPr>
          <a:xfrm>
            <a:off x="390144" y="4419545"/>
            <a:ext cx="2952426" cy="400110"/>
          </a:xfrm>
          <a:prstGeom prst="rect">
            <a:avLst/>
          </a:prstGeom>
          <a:noFill/>
        </p:spPr>
        <p:txBody>
          <a:bodyPr wrap="square" rtlCol="0">
            <a:spAutoFit/>
          </a:bodyPr>
          <a:lstStyle/>
          <a:p>
            <a:r>
              <a:rPr lang="en-US" sz="2000" b="1" dirty="0">
                <a:solidFill>
                  <a:srgbClr val="004266"/>
                </a:solidFill>
              </a:rPr>
              <a:t>Unstructured</a:t>
            </a:r>
          </a:p>
        </p:txBody>
      </p:sp>
      <p:sp>
        <p:nvSpPr>
          <p:cNvPr id="21" name="Rectangle 20">
            <a:extLst>
              <a:ext uri="{FF2B5EF4-FFF2-40B4-BE49-F238E27FC236}">
                <a16:creationId xmlns:a16="http://schemas.microsoft.com/office/drawing/2014/main" id="{86CD6509-868E-4278-84CE-7D9CC5AF72A0}"/>
              </a:ext>
            </a:extLst>
          </p:cNvPr>
          <p:cNvSpPr/>
          <p:nvPr/>
        </p:nvSpPr>
        <p:spPr>
          <a:xfrm>
            <a:off x="2895601" y="2338387"/>
            <a:ext cx="3048001" cy="804993"/>
          </a:xfrm>
          <a:prstGeom prst="rect">
            <a:avLst/>
          </a:prstGeom>
          <a:solidFill>
            <a:srgbClr val="6FB6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Textual data with a discernable pattern, enabling parsing</a:t>
            </a:r>
          </a:p>
        </p:txBody>
      </p:sp>
      <p:sp>
        <p:nvSpPr>
          <p:cNvPr id="25" name="Rectangle 24">
            <a:extLst>
              <a:ext uri="{FF2B5EF4-FFF2-40B4-BE49-F238E27FC236}">
                <a16:creationId xmlns:a16="http://schemas.microsoft.com/office/drawing/2014/main" id="{11009BDD-81EC-4902-9226-B46A286FEC05}"/>
              </a:ext>
            </a:extLst>
          </p:cNvPr>
          <p:cNvSpPr/>
          <p:nvPr/>
        </p:nvSpPr>
        <p:spPr>
          <a:xfrm>
            <a:off x="2895601" y="3315396"/>
            <a:ext cx="3048001" cy="741637"/>
          </a:xfrm>
          <a:prstGeom prst="rect">
            <a:avLst/>
          </a:prstGeom>
          <a:solidFill>
            <a:srgbClr val="6FB6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Textual data with erratic data formats, can be formatted with effort, tools, and time</a:t>
            </a:r>
          </a:p>
        </p:txBody>
      </p:sp>
      <p:sp>
        <p:nvSpPr>
          <p:cNvPr id="26" name="Rectangle 25">
            <a:extLst>
              <a:ext uri="{FF2B5EF4-FFF2-40B4-BE49-F238E27FC236}">
                <a16:creationId xmlns:a16="http://schemas.microsoft.com/office/drawing/2014/main" id="{BB9C208A-A311-43DD-B501-38ADF941EAFC}"/>
              </a:ext>
            </a:extLst>
          </p:cNvPr>
          <p:cNvSpPr/>
          <p:nvPr/>
        </p:nvSpPr>
        <p:spPr>
          <a:xfrm>
            <a:off x="2895601" y="4229049"/>
            <a:ext cx="3048001" cy="781103"/>
          </a:xfrm>
          <a:prstGeom prst="rect">
            <a:avLst/>
          </a:prstGeom>
          <a:solidFill>
            <a:srgbClr val="6FB6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Data that has no inherent structure and is usually stored in different file types</a:t>
            </a:r>
          </a:p>
        </p:txBody>
      </p:sp>
      <p:sp>
        <p:nvSpPr>
          <p:cNvPr id="5" name="Rectangle: Rounded Corners 4">
            <a:extLst>
              <a:ext uri="{FF2B5EF4-FFF2-40B4-BE49-F238E27FC236}">
                <a16:creationId xmlns:a16="http://schemas.microsoft.com/office/drawing/2014/main" id="{8C640692-273B-46D0-960E-8F979D7D1A30}"/>
              </a:ext>
            </a:extLst>
          </p:cNvPr>
          <p:cNvSpPr/>
          <p:nvPr/>
        </p:nvSpPr>
        <p:spPr>
          <a:xfrm>
            <a:off x="6477000" y="1476138"/>
            <a:ext cx="1828800" cy="714123"/>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Transactional Data</a:t>
            </a:r>
          </a:p>
        </p:txBody>
      </p:sp>
      <p:sp>
        <p:nvSpPr>
          <p:cNvPr id="31" name="Rectangle: Rounded Corners 30">
            <a:extLst>
              <a:ext uri="{FF2B5EF4-FFF2-40B4-BE49-F238E27FC236}">
                <a16:creationId xmlns:a16="http://schemas.microsoft.com/office/drawing/2014/main" id="{559D3CEF-F2A1-4841-B079-7C7A2FB11CBB}"/>
              </a:ext>
            </a:extLst>
          </p:cNvPr>
          <p:cNvSpPr/>
          <p:nvPr/>
        </p:nvSpPr>
        <p:spPr>
          <a:xfrm>
            <a:off x="6485093" y="2338387"/>
            <a:ext cx="1820709" cy="714123"/>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Self describing XML with schema</a:t>
            </a:r>
          </a:p>
        </p:txBody>
      </p:sp>
      <p:sp>
        <p:nvSpPr>
          <p:cNvPr id="33" name="Rectangle: Rounded Corners 32">
            <a:extLst>
              <a:ext uri="{FF2B5EF4-FFF2-40B4-BE49-F238E27FC236}">
                <a16:creationId xmlns:a16="http://schemas.microsoft.com/office/drawing/2014/main" id="{2AD7F602-1906-4CE4-8D6F-70859AC04E37}"/>
              </a:ext>
            </a:extLst>
          </p:cNvPr>
          <p:cNvSpPr/>
          <p:nvPr/>
        </p:nvSpPr>
        <p:spPr>
          <a:xfrm>
            <a:off x="6477000" y="3342910"/>
            <a:ext cx="1828800" cy="714123"/>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Clickstream data</a:t>
            </a:r>
          </a:p>
        </p:txBody>
      </p:sp>
      <p:sp>
        <p:nvSpPr>
          <p:cNvPr id="35" name="Rectangle: Rounded Corners 34">
            <a:extLst>
              <a:ext uri="{FF2B5EF4-FFF2-40B4-BE49-F238E27FC236}">
                <a16:creationId xmlns:a16="http://schemas.microsoft.com/office/drawing/2014/main" id="{A75CE2FB-47AE-429C-BCD2-DD42511D8C47}"/>
              </a:ext>
            </a:extLst>
          </p:cNvPr>
          <p:cNvSpPr/>
          <p:nvPr/>
        </p:nvSpPr>
        <p:spPr>
          <a:xfrm>
            <a:off x="6485093" y="4296029"/>
            <a:ext cx="1820709" cy="714123"/>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PDF, Excel, JPG</a:t>
            </a:r>
          </a:p>
        </p:txBody>
      </p:sp>
      <p:sp>
        <p:nvSpPr>
          <p:cNvPr id="38" name="Rectangle 4">
            <a:extLst>
              <a:ext uri="{FF2B5EF4-FFF2-40B4-BE49-F238E27FC236}">
                <a16:creationId xmlns:a16="http://schemas.microsoft.com/office/drawing/2014/main" id="{CE90DB77-A2DE-41A2-AAE5-9512CAFA680D}"/>
              </a:ext>
            </a:extLst>
          </p:cNvPr>
          <p:cNvSpPr txBox="1">
            <a:spLocks noChangeArrowheads="1"/>
          </p:cNvSpPr>
          <p:nvPr/>
        </p:nvSpPr>
        <p:spPr bwMode="auto">
          <a:xfrm>
            <a:off x="484632" y="996696"/>
            <a:ext cx="4166461" cy="512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kern="0" cap="all" dirty="0"/>
              <a:t>Data structure types</a:t>
            </a:r>
            <a:br>
              <a:rPr lang="en-US" kern="0" dirty="0"/>
            </a:br>
            <a:endParaRPr lang="en-US" b="0" kern="0" dirty="0"/>
          </a:p>
        </p:txBody>
      </p:sp>
      <p:sp>
        <p:nvSpPr>
          <p:cNvPr id="3" name="Text Placeholder 2"/>
          <p:cNvSpPr>
            <a:spLocks noGrp="1"/>
          </p:cNvSpPr>
          <p:nvPr>
            <p:ph type="body" sz="quarter" idx="10"/>
          </p:nvPr>
        </p:nvSpPr>
        <p:spPr/>
        <p:txBody>
          <a:bodyPr/>
          <a:lstStyle/>
          <a:p>
            <a:r>
              <a:rPr lang="en-US" dirty="0"/>
              <a:t>Analytics</a:t>
            </a:r>
          </a:p>
          <a:p>
            <a:endParaRPr lang="en-US" dirty="0"/>
          </a:p>
        </p:txBody>
      </p:sp>
    </p:spTree>
    <p:extLst>
      <p:ext uri="{BB962C8B-B14F-4D97-AF65-F5344CB8AC3E}">
        <p14:creationId xmlns:p14="http://schemas.microsoft.com/office/powerpoint/2010/main" val="1707120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3" grpId="0"/>
      <p:bldP spid="30" grpId="0"/>
      <p:bldP spid="17" grpId="0"/>
      <p:bldP spid="21" grpId="0" animBg="1"/>
      <p:bldP spid="25" grpId="0" animBg="1"/>
      <p:bldP spid="26" grpId="0" animBg="1"/>
      <p:bldP spid="5" grpId="0" animBg="1"/>
      <p:bldP spid="31" grpId="0" animBg="1"/>
      <p:bldP spid="33" grpId="0" animBg="1"/>
      <p:bldP spid="3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4">
            <a:extLst>
              <a:ext uri="{FF2B5EF4-FFF2-40B4-BE49-F238E27FC236}">
                <a16:creationId xmlns:a16="http://schemas.microsoft.com/office/drawing/2014/main" id="{0AA7572A-09C7-4244-ADAA-EBE0DC37EA0A}"/>
              </a:ext>
            </a:extLst>
          </p:cNvPr>
          <p:cNvSpPr txBox="1">
            <a:spLocks noChangeArrowheads="1"/>
          </p:cNvSpPr>
          <p:nvPr/>
        </p:nvSpPr>
        <p:spPr bwMode="auto">
          <a:xfrm>
            <a:off x="457202" y="1038801"/>
            <a:ext cx="3293533" cy="512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kern="0" cap="all" dirty="0"/>
              <a:t>A definition</a:t>
            </a:r>
            <a:br>
              <a:rPr lang="en-US" kern="0" dirty="0"/>
            </a:br>
            <a:endParaRPr lang="en-US" b="0" kern="0" dirty="0"/>
          </a:p>
        </p:txBody>
      </p:sp>
      <p:sp>
        <p:nvSpPr>
          <p:cNvPr id="8" name="TextBox 7">
            <a:extLst>
              <a:ext uri="{FF2B5EF4-FFF2-40B4-BE49-F238E27FC236}">
                <a16:creationId xmlns:a16="http://schemas.microsoft.com/office/drawing/2014/main" id="{4C6DAF4C-83F6-4D23-BBF3-9F1EED4B4B55}"/>
              </a:ext>
            </a:extLst>
          </p:cNvPr>
          <p:cNvSpPr txBox="1"/>
          <p:nvPr/>
        </p:nvSpPr>
        <p:spPr>
          <a:xfrm>
            <a:off x="514349" y="1799503"/>
            <a:ext cx="8115300" cy="1569660"/>
          </a:xfrm>
          <a:prstGeom prst="rect">
            <a:avLst/>
          </a:prstGeom>
          <a:noFill/>
        </p:spPr>
        <p:txBody>
          <a:bodyPr wrap="square" rtlCol="0">
            <a:spAutoFit/>
          </a:bodyPr>
          <a:lstStyle/>
          <a:p>
            <a:pPr algn="ctr"/>
            <a:r>
              <a:rPr lang="en-US" sz="2400" i="1" dirty="0">
                <a:solidFill>
                  <a:schemeClr val="accent5">
                    <a:lumMod val="50000"/>
                  </a:schemeClr>
                </a:solidFill>
              </a:rPr>
              <a:t>“</a:t>
            </a:r>
            <a:r>
              <a:rPr lang="en-US" sz="2400" b="1" i="1" dirty="0">
                <a:solidFill>
                  <a:srgbClr val="00B050"/>
                </a:solidFill>
              </a:rPr>
              <a:t>Data science</a:t>
            </a:r>
            <a:r>
              <a:rPr lang="en-US" sz="2400" i="1" dirty="0">
                <a:solidFill>
                  <a:schemeClr val="accent5">
                    <a:lumMod val="50000"/>
                  </a:schemeClr>
                </a:solidFill>
              </a:rPr>
              <a:t>, also known as data-driven science, is an interdisciplinary field about scientific methods, processes, </a:t>
            </a:r>
          </a:p>
          <a:p>
            <a:pPr algn="ctr"/>
            <a:r>
              <a:rPr lang="en-US" sz="2400" i="1" dirty="0">
                <a:solidFill>
                  <a:schemeClr val="accent5">
                    <a:lumMod val="50000"/>
                  </a:schemeClr>
                </a:solidFill>
              </a:rPr>
              <a:t>and systems to </a:t>
            </a:r>
            <a:r>
              <a:rPr lang="en-US" sz="2400" b="1" i="1" dirty="0">
                <a:solidFill>
                  <a:srgbClr val="00B050"/>
                </a:solidFill>
              </a:rPr>
              <a:t>extract knowledge or insights from data </a:t>
            </a:r>
            <a:r>
              <a:rPr lang="en-US" sz="2400" i="1" dirty="0">
                <a:solidFill>
                  <a:schemeClr val="accent5">
                    <a:lumMod val="50000"/>
                  </a:schemeClr>
                </a:solidFill>
              </a:rPr>
              <a:t>in various forms, either structured or unstructured.”</a:t>
            </a:r>
            <a:r>
              <a:rPr lang="en-US" sz="1400" i="1" baseline="30000" dirty="0">
                <a:solidFill>
                  <a:schemeClr val="accent5">
                    <a:lumMod val="50000"/>
                  </a:schemeClr>
                </a:solidFill>
              </a:rPr>
              <a:t>(1)</a:t>
            </a:r>
          </a:p>
        </p:txBody>
      </p:sp>
      <p:sp>
        <p:nvSpPr>
          <p:cNvPr id="5" name="TextBox 4">
            <a:extLst>
              <a:ext uri="{FF2B5EF4-FFF2-40B4-BE49-F238E27FC236}">
                <a16:creationId xmlns:a16="http://schemas.microsoft.com/office/drawing/2014/main" id="{CF47C231-673F-46FE-BA81-B8453F01FDED}"/>
              </a:ext>
            </a:extLst>
          </p:cNvPr>
          <p:cNvSpPr txBox="1"/>
          <p:nvPr/>
        </p:nvSpPr>
        <p:spPr>
          <a:xfrm>
            <a:off x="3657600" y="3790953"/>
            <a:ext cx="5105400" cy="584775"/>
          </a:xfrm>
          <a:prstGeom prst="rect">
            <a:avLst/>
          </a:prstGeom>
          <a:noFill/>
        </p:spPr>
        <p:txBody>
          <a:bodyPr wrap="square" rtlCol="0">
            <a:spAutoFit/>
          </a:bodyPr>
          <a:lstStyle/>
          <a:p>
            <a:r>
              <a:rPr lang="en-US" sz="1600" dirty="0"/>
              <a:t>* Term first used in publication in 1974</a:t>
            </a:r>
          </a:p>
          <a:p>
            <a:r>
              <a:rPr lang="en-US" sz="1600" dirty="0"/>
              <a:t>* Introduced as an independent discipline in 2001</a:t>
            </a:r>
          </a:p>
        </p:txBody>
      </p:sp>
      <p:sp>
        <p:nvSpPr>
          <p:cNvPr id="3" name="Text Placeholder 2"/>
          <p:cNvSpPr>
            <a:spLocks noGrp="1"/>
          </p:cNvSpPr>
          <p:nvPr>
            <p:ph type="body" sz="quarter" idx="10"/>
          </p:nvPr>
        </p:nvSpPr>
        <p:spPr/>
        <p:txBody>
          <a:bodyPr/>
          <a:lstStyle/>
          <a:p>
            <a:r>
              <a:rPr lang="en-US" dirty="0"/>
              <a:t>Data Science</a:t>
            </a:r>
          </a:p>
          <a:p>
            <a:endParaRPr lang="en-US" dirty="0"/>
          </a:p>
        </p:txBody>
      </p:sp>
    </p:spTree>
    <p:custDataLst>
      <p:tags r:id="rId1"/>
    </p:custDataLst>
    <p:extLst>
      <p:ext uri="{BB962C8B-B14F-4D97-AF65-F5344CB8AC3E}">
        <p14:creationId xmlns:p14="http://schemas.microsoft.com/office/powerpoint/2010/main" val="255413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4">
            <a:extLst>
              <a:ext uri="{FF2B5EF4-FFF2-40B4-BE49-F238E27FC236}">
                <a16:creationId xmlns:a16="http://schemas.microsoft.com/office/drawing/2014/main" id="{0AA7572A-09C7-4244-ADAA-EBE0DC37EA0A}"/>
              </a:ext>
            </a:extLst>
          </p:cNvPr>
          <p:cNvSpPr txBox="1">
            <a:spLocks noChangeArrowheads="1"/>
          </p:cNvSpPr>
          <p:nvPr/>
        </p:nvSpPr>
        <p:spPr bwMode="auto">
          <a:xfrm>
            <a:off x="487680" y="1047750"/>
            <a:ext cx="4236720" cy="512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kern="0" cap="all" dirty="0"/>
              <a:t>Modern day unicorns</a:t>
            </a:r>
            <a:br>
              <a:rPr lang="en-US" kern="0" dirty="0"/>
            </a:br>
            <a:endParaRPr lang="en-US" b="0" kern="0" dirty="0"/>
          </a:p>
        </p:txBody>
      </p:sp>
      <p:sp>
        <p:nvSpPr>
          <p:cNvPr id="9" name="TextBox 8">
            <a:extLst>
              <a:ext uri="{FF2B5EF4-FFF2-40B4-BE49-F238E27FC236}">
                <a16:creationId xmlns:a16="http://schemas.microsoft.com/office/drawing/2014/main" id="{DA747838-FE78-41D0-9974-239952735F67}"/>
              </a:ext>
            </a:extLst>
          </p:cNvPr>
          <p:cNvSpPr txBox="1"/>
          <p:nvPr/>
        </p:nvSpPr>
        <p:spPr>
          <a:xfrm>
            <a:off x="358141" y="1560388"/>
            <a:ext cx="3299461" cy="861774"/>
          </a:xfrm>
          <a:prstGeom prst="rect">
            <a:avLst/>
          </a:prstGeom>
          <a:noFill/>
        </p:spPr>
        <p:txBody>
          <a:bodyPr wrap="square" rtlCol="0">
            <a:spAutoFit/>
          </a:bodyPr>
          <a:lstStyle/>
          <a:p>
            <a:pPr marL="285753" indent="-285753">
              <a:buFont typeface="Arial" panose="020B0604020202020204" pitchFamily="34" charset="0"/>
              <a:buChar char="•"/>
            </a:pPr>
            <a:r>
              <a:rPr lang="en-US" dirty="0"/>
              <a:t>Quantitative</a:t>
            </a:r>
          </a:p>
          <a:p>
            <a:pPr marL="742960" lvl="1" indent="-285753">
              <a:buFont typeface="Courier New" charset="0"/>
              <a:buChar char="o"/>
            </a:pPr>
            <a:r>
              <a:rPr lang="en-US" sz="1600" dirty="0"/>
              <a:t>Skilled in mathematics or statistics</a:t>
            </a:r>
          </a:p>
        </p:txBody>
      </p:sp>
      <p:pic>
        <p:nvPicPr>
          <p:cNvPr id="1026" name="Picture 2" descr="Related image">
            <a:extLst>
              <a:ext uri="{FF2B5EF4-FFF2-40B4-BE49-F238E27FC236}">
                <a16:creationId xmlns:a16="http://schemas.microsoft.com/office/drawing/2014/main" id="{59E0F303-B9CC-41D6-B49E-5C627B9B88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8057" y="1560388"/>
            <a:ext cx="1965086" cy="196508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A747838-FE78-41D0-9974-239952735F67}"/>
              </a:ext>
            </a:extLst>
          </p:cNvPr>
          <p:cNvSpPr txBox="1"/>
          <p:nvPr/>
        </p:nvSpPr>
        <p:spPr>
          <a:xfrm>
            <a:off x="5943600" y="1428751"/>
            <a:ext cx="3200400" cy="861774"/>
          </a:xfrm>
          <a:prstGeom prst="rect">
            <a:avLst/>
          </a:prstGeom>
          <a:noFill/>
        </p:spPr>
        <p:txBody>
          <a:bodyPr wrap="square" rtlCol="0">
            <a:spAutoFit/>
          </a:bodyPr>
          <a:lstStyle/>
          <a:p>
            <a:pPr marL="285753" indent="-285753">
              <a:buFont typeface="Arial" panose="020B0604020202020204" pitchFamily="34" charset="0"/>
              <a:buChar char="•"/>
            </a:pPr>
            <a:r>
              <a:rPr lang="en-US" dirty="0"/>
              <a:t>Skeptical</a:t>
            </a:r>
          </a:p>
          <a:p>
            <a:pPr marL="742960" lvl="1" indent="-285753">
              <a:buFont typeface="Courier New" charset="0"/>
              <a:buChar char="o"/>
            </a:pPr>
            <a:r>
              <a:rPr lang="en-US" sz="1600" dirty="0"/>
              <a:t>Must be able to examine their own work critically</a:t>
            </a:r>
          </a:p>
        </p:txBody>
      </p:sp>
      <p:sp>
        <p:nvSpPr>
          <p:cNvPr id="8" name="TextBox 7">
            <a:extLst>
              <a:ext uri="{FF2B5EF4-FFF2-40B4-BE49-F238E27FC236}">
                <a16:creationId xmlns:a16="http://schemas.microsoft.com/office/drawing/2014/main" id="{DA747838-FE78-41D0-9974-239952735F67}"/>
              </a:ext>
            </a:extLst>
          </p:cNvPr>
          <p:cNvSpPr txBox="1"/>
          <p:nvPr/>
        </p:nvSpPr>
        <p:spPr>
          <a:xfrm>
            <a:off x="2514600" y="4018198"/>
            <a:ext cx="4686300" cy="1323439"/>
          </a:xfrm>
          <a:prstGeom prst="rect">
            <a:avLst/>
          </a:prstGeom>
          <a:noFill/>
        </p:spPr>
        <p:txBody>
          <a:bodyPr wrap="square" rtlCol="0">
            <a:spAutoFit/>
          </a:bodyPr>
          <a:lstStyle/>
          <a:p>
            <a:pPr marL="285753" indent="-285753">
              <a:buFont typeface="Arial" panose="020B0604020202020204" pitchFamily="34" charset="0"/>
              <a:buChar char="•"/>
            </a:pPr>
            <a:r>
              <a:rPr lang="en-US" dirty="0"/>
              <a:t>Communicative &amp; Collaborative</a:t>
            </a:r>
          </a:p>
          <a:p>
            <a:pPr marL="742960" lvl="1" indent="-285753">
              <a:buFont typeface="Courier New" charset="0"/>
              <a:buChar char="o"/>
            </a:pPr>
            <a:r>
              <a:rPr lang="en-US" sz="1600" dirty="0"/>
              <a:t>Strong verbal and written skills.  Must be able to articulate business value and collaborate with others</a:t>
            </a:r>
            <a:r>
              <a:rPr lang="en-US" sz="1200" dirty="0"/>
              <a:t>.</a:t>
            </a:r>
          </a:p>
          <a:p>
            <a:pPr marL="285753" indent="-285753">
              <a:buFont typeface="Arial" panose="020B0604020202020204" pitchFamily="34" charset="0"/>
              <a:buChar char="•"/>
            </a:pPr>
            <a:endParaRPr lang="en-US" sz="1400" dirty="0"/>
          </a:p>
        </p:txBody>
      </p:sp>
      <p:sp>
        <p:nvSpPr>
          <p:cNvPr id="10" name="TextBox 9"/>
          <p:cNvSpPr txBox="1"/>
          <p:nvPr/>
        </p:nvSpPr>
        <p:spPr>
          <a:xfrm>
            <a:off x="3773425" y="3525475"/>
            <a:ext cx="2054352" cy="215444"/>
          </a:xfrm>
          <a:prstGeom prst="rect">
            <a:avLst/>
          </a:prstGeom>
          <a:noFill/>
        </p:spPr>
        <p:txBody>
          <a:bodyPr wrap="square" rtlCol="0">
            <a:spAutoFit/>
          </a:bodyPr>
          <a:lstStyle/>
          <a:p>
            <a:r>
              <a:rPr lang="en-US" sz="800" dirty="0" err="1">
                <a:solidFill>
                  <a:schemeClr val="bg1">
                    <a:lumMod val="50000"/>
                  </a:schemeClr>
                </a:solidFill>
              </a:rPr>
              <a:t>Tveten,J</a:t>
            </a:r>
            <a:r>
              <a:rPr lang="en-US" sz="800" dirty="0">
                <a:solidFill>
                  <a:schemeClr val="bg1">
                    <a:lumMod val="50000"/>
                  </a:schemeClr>
                </a:solidFill>
              </a:rPr>
              <a:t> .  Data Science 101 </a:t>
            </a:r>
            <a:r>
              <a:rPr lang="en-US" sz="800" baseline="30000" dirty="0">
                <a:solidFill>
                  <a:schemeClr val="bg1">
                    <a:lumMod val="50000"/>
                  </a:schemeClr>
                </a:solidFill>
              </a:rPr>
              <a:t>(1)</a:t>
            </a:r>
          </a:p>
        </p:txBody>
      </p:sp>
      <p:sp>
        <p:nvSpPr>
          <p:cNvPr id="11" name="TextBox 10">
            <a:extLst>
              <a:ext uri="{FF2B5EF4-FFF2-40B4-BE49-F238E27FC236}">
                <a16:creationId xmlns:a16="http://schemas.microsoft.com/office/drawing/2014/main" id="{DA747838-FE78-41D0-9974-239952735F67}"/>
              </a:ext>
            </a:extLst>
          </p:cNvPr>
          <p:cNvSpPr txBox="1"/>
          <p:nvPr/>
        </p:nvSpPr>
        <p:spPr>
          <a:xfrm>
            <a:off x="358140" y="2340813"/>
            <a:ext cx="3299461" cy="1631216"/>
          </a:xfrm>
          <a:prstGeom prst="rect">
            <a:avLst/>
          </a:prstGeom>
          <a:noFill/>
        </p:spPr>
        <p:txBody>
          <a:bodyPr wrap="square" rtlCol="0">
            <a:spAutoFit/>
          </a:bodyPr>
          <a:lstStyle/>
          <a:p>
            <a:pPr marL="285753" indent="-285753">
              <a:buFont typeface="Arial" panose="020B0604020202020204" pitchFamily="34" charset="0"/>
              <a:buChar char="•"/>
            </a:pPr>
            <a:endParaRPr lang="en-US" dirty="0"/>
          </a:p>
          <a:p>
            <a:pPr marL="285753" indent="-285753">
              <a:buFont typeface="Arial" panose="020B0604020202020204" pitchFamily="34" charset="0"/>
              <a:buChar char="•"/>
            </a:pPr>
            <a:r>
              <a:rPr lang="en-US" dirty="0"/>
              <a:t>Curious &amp; Creative</a:t>
            </a:r>
          </a:p>
          <a:p>
            <a:pPr marL="742960" lvl="1" indent="-285753">
              <a:buFont typeface="Courier New" charset="0"/>
              <a:buChar char="o"/>
            </a:pPr>
            <a:r>
              <a:rPr lang="en-US" sz="1600" dirty="0"/>
              <a:t>Passionate about finding creative ways to solve problems and portray information</a:t>
            </a:r>
          </a:p>
        </p:txBody>
      </p:sp>
      <p:sp>
        <p:nvSpPr>
          <p:cNvPr id="12" name="TextBox 11">
            <a:extLst>
              <a:ext uri="{FF2B5EF4-FFF2-40B4-BE49-F238E27FC236}">
                <a16:creationId xmlns:a16="http://schemas.microsoft.com/office/drawing/2014/main" id="{DA747838-FE78-41D0-9974-239952735F67}"/>
              </a:ext>
            </a:extLst>
          </p:cNvPr>
          <p:cNvSpPr txBox="1"/>
          <p:nvPr/>
        </p:nvSpPr>
        <p:spPr>
          <a:xfrm>
            <a:off x="5934919" y="2346073"/>
            <a:ext cx="3200400" cy="1846659"/>
          </a:xfrm>
          <a:prstGeom prst="rect">
            <a:avLst/>
          </a:prstGeom>
          <a:noFill/>
        </p:spPr>
        <p:txBody>
          <a:bodyPr wrap="square" rtlCol="0">
            <a:spAutoFit/>
          </a:bodyPr>
          <a:lstStyle/>
          <a:p>
            <a:pPr marL="285753" indent="-285753">
              <a:buFont typeface="Arial" panose="020B0604020202020204" pitchFamily="34" charset="0"/>
              <a:buChar char="•"/>
            </a:pPr>
            <a:endParaRPr lang="en-US" dirty="0"/>
          </a:p>
          <a:p>
            <a:pPr marL="285753" indent="-285753">
              <a:buFont typeface="Arial" panose="020B0604020202020204" pitchFamily="34" charset="0"/>
              <a:buChar char="•"/>
            </a:pPr>
            <a:r>
              <a:rPr lang="en-US" dirty="0"/>
              <a:t>Technical</a:t>
            </a:r>
          </a:p>
          <a:p>
            <a:pPr marL="742960" lvl="1" indent="-285753">
              <a:buFont typeface="Courier New" charset="0"/>
              <a:buChar char="o"/>
            </a:pPr>
            <a:r>
              <a:rPr lang="en-US" sz="1600" dirty="0"/>
              <a:t>Aptitude for software engineering, programming, and machine learning</a:t>
            </a:r>
          </a:p>
          <a:p>
            <a:pPr marL="285753" indent="-285753">
              <a:buFont typeface="Arial" panose="020B0604020202020204" pitchFamily="34" charset="0"/>
              <a:buChar char="•"/>
            </a:pPr>
            <a:endParaRPr lang="en-US" sz="1400" dirty="0"/>
          </a:p>
        </p:txBody>
      </p:sp>
      <p:sp>
        <p:nvSpPr>
          <p:cNvPr id="3" name="Text Placeholder 2"/>
          <p:cNvSpPr>
            <a:spLocks noGrp="1"/>
          </p:cNvSpPr>
          <p:nvPr>
            <p:ph type="body" sz="quarter" idx="10"/>
          </p:nvPr>
        </p:nvSpPr>
        <p:spPr/>
        <p:txBody>
          <a:bodyPr/>
          <a:lstStyle/>
          <a:p>
            <a:r>
              <a:rPr lang="en-US" dirty="0"/>
              <a:t>Data Scientist</a:t>
            </a:r>
          </a:p>
          <a:p>
            <a:endParaRPr lang="en-US" dirty="0"/>
          </a:p>
        </p:txBody>
      </p:sp>
    </p:spTree>
    <p:custDataLst>
      <p:tags r:id="rId1"/>
    </p:custDataLst>
    <p:extLst>
      <p:ext uri="{BB962C8B-B14F-4D97-AF65-F5344CB8AC3E}">
        <p14:creationId xmlns:p14="http://schemas.microsoft.com/office/powerpoint/2010/main" val="1812657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8" grpId="0"/>
      <p:bldP spid="11"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0CC939E8-4EB8-47FC-8AFA-C2205620F0D9}"/>
              </a:ext>
            </a:extLst>
          </p:cNvPr>
          <p:cNvGraphicFramePr/>
          <p:nvPr>
            <p:extLst/>
          </p:nvPr>
        </p:nvGraphicFramePr>
        <p:xfrm>
          <a:off x="228600" y="1233904"/>
          <a:ext cx="4191000" cy="3124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extBox 1">
            <a:extLst>
              <a:ext uri="{FF2B5EF4-FFF2-40B4-BE49-F238E27FC236}">
                <a16:creationId xmlns:a16="http://schemas.microsoft.com/office/drawing/2014/main" id="{2DD93819-CCDC-4942-AD74-776258B8DB40}"/>
              </a:ext>
            </a:extLst>
          </p:cNvPr>
          <p:cNvSpPr txBox="1"/>
          <p:nvPr/>
        </p:nvSpPr>
        <p:spPr>
          <a:xfrm>
            <a:off x="3886200" y="1258382"/>
            <a:ext cx="2971800" cy="400110"/>
          </a:xfrm>
          <a:prstGeom prst="rect">
            <a:avLst/>
          </a:prstGeom>
          <a:noFill/>
        </p:spPr>
        <p:txBody>
          <a:bodyPr wrap="square" rtlCol="0">
            <a:spAutoFit/>
          </a:bodyPr>
          <a:lstStyle/>
          <a:p>
            <a:r>
              <a:rPr lang="en-US" sz="2000" dirty="0"/>
              <a:t>Data ingestion pipelines</a:t>
            </a:r>
          </a:p>
        </p:txBody>
      </p:sp>
      <p:sp>
        <p:nvSpPr>
          <p:cNvPr id="6" name="TextBox 5">
            <a:extLst>
              <a:ext uri="{FF2B5EF4-FFF2-40B4-BE49-F238E27FC236}">
                <a16:creationId xmlns:a16="http://schemas.microsoft.com/office/drawing/2014/main" id="{C4EA6812-CC45-4FAA-B599-E303590FEF98}"/>
              </a:ext>
            </a:extLst>
          </p:cNvPr>
          <p:cNvSpPr txBox="1"/>
          <p:nvPr/>
        </p:nvSpPr>
        <p:spPr>
          <a:xfrm>
            <a:off x="3886200" y="1804363"/>
            <a:ext cx="5334000" cy="400110"/>
          </a:xfrm>
          <a:prstGeom prst="rect">
            <a:avLst/>
          </a:prstGeom>
          <a:noFill/>
        </p:spPr>
        <p:txBody>
          <a:bodyPr wrap="square" rtlCol="0">
            <a:spAutoFit/>
          </a:bodyPr>
          <a:lstStyle/>
          <a:p>
            <a:r>
              <a:rPr lang="en-US" sz="2000" dirty="0"/>
              <a:t>Wrangling, exploring, and hacking data</a:t>
            </a:r>
          </a:p>
        </p:txBody>
      </p:sp>
      <p:sp>
        <p:nvSpPr>
          <p:cNvPr id="8" name="TextBox 7">
            <a:extLst>
              <a:ext uri="{FF2B5EF4-FFF2-40B4-BE49-F238E27FC236}">
                <a16:creationId xmlns:a16="http://schemas.microsoft.com/office/drawing/2014/main" id="{A252156A-67C9-4E7D-BBAC-C93157F257F0}"/>
              </a:ext>
            </a:extLst>
          </p:cNvPr>
          <p:cNvSpPr txBox="1"/>
          <p:nvPr/>
        </p:nvSpPr>
        <p:spPr>
          <a:xfrm>
            <a:off x="3886200" y="2317530"/>
            <a:ext cx="5196148" cy="400110"/>
          </a:xfrm>
          <a:prstGeom prst="rect">
            <a:avLst/>
          </a:prstGeom>
          <a:noFill/>
        </p:spPr>
        <p:txBody>
          <a:bodyPr wrap="square" rtlCol="0">
            <a:spAutoFit/>
          </a:bodyPr>
          <a:lstStyle/>
          <a:p>
            <a:r>
              <a:rPr lang="en-US" sz="2000" dirty="0"/>
              <a:t>R&amp;D advanced mathematical algorithms</a:t>
            </a:r>
          </a:p>
        </p:txBody>
      </p:sp>
      <p:sp>
        <p:nvSpPr>
          <p:cNvPr id="9" name="TextBox 8">
            <a:extLst>
              <a:ext uri="{FF2B5EF4-FFF2-40B4-BE49-F238E27FC236}">
                <a16:creationId xmlns:a16="http://schemas.microsoft.com/office/drawing/2014/main" id="{6F32719C-EF97-4F88-B51F-083D18FAF472}"/>
              </a:ext>
            </a:extLst>
          </p:cNvPr>
          <p:cNvSpPr txBox="1"/>
          <p:nvPr/>
        </p:nvSpPr>
        <p:spPr>
          <a:xfrm>
            <a:off x="3886200" y="2858552"/>
            <a:ext cx="6186748" cy="400110"/>
          </a:xfrm>
          <a:prstGeom prst="rect">
            <a:avLst/>
          </a:prstGeom>
          <a:noFill/>
        </p:spPr>
        <p:txBody>
          <a:bodyPr wrap="square" rtlCol="0">
            <a:spAutoFit/>
          </a:bodyPr>
          <a:lstStyle/>
          <a:p>
            <a:r>
              <a:rPr lang="en-US" sz="2000" dirty="0"/>
              <a:t>Test hypothesis, creates data driven reports</a:t>
            </a:r>
          </a:p>
        </p:txBody>
      </p:sp>
      <p:sp>
        <p:nvSpPr>
          <p:cNvPr id="10" name="TextBox 9">
            <a:extLst>
              <a:ext uri="{FF2B5EF4-FFF2-40B4-BE49-F238E27FC236}">
                <a16:creationId xmlns:a16="http://schemas.microsoft.com/office/drawing/2014/main" id="{1D3EB3DE-5010-4A67-B8E6-FDF2891E196E}"/>
              </a:ext>
            </a:extLst>
          </p:cNvPr>
          <p:cNvSpPr txBox="1"/>
          <p:nvPr/>
        </p:nvSpPr>
        <p:spPr>
          <a:xfrm>
            <a:off x="3886200" y="3408274"/>
            <a:ext cx="4152902" cy="400110"/>
          </a:xfrm>
          <a:prstGeom prst="rect">
            <a:avLst/>
          </a:prstGeom>
          <a:noFill/>
        </p:spPr>
        <p:txBody>
          <a:bodyPr wrap="square" rtlCol="0">
            <a:spAutoFit/>
          </a:bodyPr>
          <a:lstStyle/>
          <a:p>
            <a:r>
              <a:rPr lang="en-US" sz="2000" dirty="0"/>
              <a:t>Develop end-user applications</a:t>
            </a:r>
          </a:p>
        </p:txBody>
      </p:sp>
      <p:sp>
        <p:nvSpPr>
          <p:cNvPr id="11" name="TextBox 10">
            <a:extLst>
              <a:ext uri="{FF2B5EF4-FFF2-40B4-BE49-F238E27FC236}">
                <a16:creationId xmlns:a16="http://schemas.microsoft.com/office/drawing/2014/main" id="{45262E95-07F0-4F91-A18D-D059F4E6C4DF}"/>
              </a:ext>
            </a:extLst>
          </p:cNvPr>
          <p:cNvSpPr txBox="1"/>
          <p:nvPr/>
        </p:nvSpPr>
        <p:spPr>
          <a:xfrm>
            <a:off x="3887123" y="3957995"/>
            <a:ext cx="4152902" cy="400110"/>
          </a:xfrm>
          <a:prstGeom prst="rect">
            <a:avLst/>
          </a:prstGeom>
          <a:noFill/>
        </p:spPr>
        <p:txBody>
          <a:bodyPr wrap="square" rtlCol="0">
            <a:spAutoFit/>
          </a:bodyPr>
          <a:lstStyle/>
          <a:p>
            <a:r>
              <a:rPr lang="en-US" sz="2000" dirty="0"/>
              <a:t>Identify business opportunities</a:t>
            </a:r>
          </a:p>
        </p:txBody>
      </p:sp>
      <p:sp>
        <p:nvSpPr>
          <p:cNvPr id="5" name="Text Placeholder 4"/>
          <p:cNvSpPr>
            <a:spLocks noGrp="1"/>
          </p:cNvSpPr>
          <p:nvPr>
            <p:ph type="body" sz="quarter" idx="10"/>
          </p:nvPr>
        </p:nvSpPr>
        <p:spPr/>
        <p:txBody>
          <a:bodyPr/>
          <a:lstStyle/>
          <a:p>
            <a:r>
              <a:rPr lang="en-US" dirty="0"/>
              <a:t>Data Science Team</a:t>
            </a:r>
          </a:p>
          <a:p>
            <a:endParaRPr lang="en-US" dirty="0"/>
          </a:p>
        </p:txBody>
      </p:sp>
    </p:spTree>
    <p:custDataLst>
      <p:tags r:id="rId1"/>
    </p:custDataLst>
    <p:extLst>
      <p:ext uri="{BB962C8B-B14F-4D97-AF65-F5344CB8AC3E}">
        <p14:creationId xmlns:p14="http://schemas.microsoft.com/office/powerpoint/2010/main" val="1587967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oundational Data Science Methodology diagram.jpg">
            <a:extLst>
              <a:ext uri="{FF2B5EF4-FFF2-40B4-BE49-F238E27FC236}">
                <a16:creationId xmlns:a16="http://schemas.microsoft.com/office/drawing/2014/main" id="{4FA4F5CE-CF4E-4557-B646-4DB3C79975E7}"/>
              </a:ext>
            </a:extLst>
          </p:cNvPr>
          <p:cNvPicPr>
            <a:picLocks noChangeAspect="1"/>
          </p:cNvPicPr>
          <p:nvPr/>
        </p:nvPicPr>
        <p:blipFill>
          <a:blip r:embed="rId4"/>
          <a:stretch>
            <a:fillRect/>
          </a:stretch>
        </p:blipFill>
        <p:spPr>
          <a:xfrm>
            <a:off x="1752600" y="1580457"/>
            <a:ext cx="5410200" cy="3345261"/>
          </a:xfrm>
          <a:prstGeom prst="rect">
            <a:avLst/>
          </a:prstGeom>
        </p:spPr>
      </p:pic>
      <p:sp>
        <p:nvSpPr>
          <p:cNvPr id="6" name="Rectangle 4">
            <a:extLst>
              <a:ext uri="{FF2B5EF4-FFF2-40B4-BE49-F238E27FC236}">
                <a16:creationId xmlns:a16="http://schemas.microsoft.com/office/drawing/2014/main" id="{C1C444A0-E01F-4D54-9FF7-B4F1678FFD9A}"/>
              </a:ext>
            </a:extLst>
          </p:cNvPr>
          <p:cNvSpPr txBox="1">
            <a:spLocks noChangeArrowheads="1"/>
          </p:cNvSpPr>
          <p:nvPr/>
        </p:nvSpPr>
        <p:spPr bwMode="auto">
          <a:xfrm>
            <a:off x="457203" y="1000633"/>
            <a:ext cx="5842861" cy="512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kern="0" cap="all" dirty="0"/>
              <a:t>Methodology diagram</a:t>
            </a:r>
            <a:br>
              <a:rPr lang="en-US" kern="0" dirty="0"/>
            </a:br>
            <a:endParaRPr lang="en-US" b="0" kern="0" dirty="0"/>
          </a:p>
        </p:txBody>
      </p:sp>
      <p:sp>
        <p:nvSpPr>
          <p:cNvPr id="3" name="Text Placeholder 2"/>
          <p:cNvSpPr>
            <a:spLocks noGrp="1"/>
          </p:cNvSpPr>
          <p:nvPr>
            <p:ph type="body" sz="quarter" idx="10"/>
          </p:nvPr>
        </p:nvSpPr>
        <p:spPr/>
        <p:txBody>
          <a:bodyPr/>
          <a:lstStyle/>
          <a:p>
            <a:r>
              <a:rPr lang="en-US" dirty="0"/>
              <a:t>Data Science Methodology</a:t>
            </a:r>
          </a:p>
          <a:p>
            <a:endParaRPr lang="en-US" dirty="0"/>
          </a:p>
        </p:txBody>
      </p:sp>
    </p:spTree>
    <p:custDataLst>
      <p:tags r:id="rId1"/>
    </p:custDataLst>
    <p:extLst>
      <p:ext uri="{BB962C8B-B14F-4D97-AF65-F5344CB8AC3E}">
        <p14:creationId xmlns:p14="http://schemas.microsoft.com/office/powerpoint/2010/main" val="1221988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1047752"/>
            <a:ext cx="6172200" cy="3891405"/>
          </a:xfrm>
          <a:prstGeom prst="rect">
            <a:avLst/>
          </a:prstGeom>
        </p:spPr>
      </p:pic>
      <p:sp>
        <p:nvSpPr>
          <p:cNvPr id="5" name="Text Placeholder 4"/>
          <p:cNvSpPr>
            <a:spLocks noGrp="1"/>
          </p:cNvSpPr>
          <p:nvPr>
            <p:ph type="body" sz="quarter" idx="10"/>
          </p:nvPr>
        </p:nvSpPr>
        <p:spPr/>
        <p:txBody>
          <a:bodyPr/>
          <a:lstStyle/>
          <a:p>
            <a:r>
              <a:rPr lang="en-US" dirty="0"/>
              <a:t>Tools for Data Science</a:t>
            </a:r>
          </a:p>
          <a:p>
            <a:endParaRPr lang="en-US" dirty="0"/>
          </a:p>
        </p:txBody>
      </p:sp>
    </p:spTree>
    <p:extLst>
      <p:ext uri="{BB962C8B-B14F-4D97-AF65-F5344CB8AC3E}">
        <p14:creationId xmlns:p14="http://schemas.microsoft.com/office/powerpoint/2010/main" val="1231913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24000" y="1047750"/>
            <a:ext cx="6477000" cy="3891405"/>
          </a:xfrm>
          <a:prstGeom prst="rect">
            <a:avLst/>
          </a:prstGeom>
        </p:spPr>
      </p:pic>
      <p:sp>
        <p:nvSpPr>
          <p:cNvPr id="5" name="Text Placeholder 4"/>
          <p:cNvSpPr>
            <a:spLocks noGrp="1"/>
          </p:cNvSpPr>
          <p:nvPr>
            <p:ph type="body" sz="quarter" idx="10"/>
          </p:nvPr>
        </p:nvSpPr>
        <p:spPr/>
        <p:txBody>
          <a:bodyPr/>
          <a:lstStyle/>
          <a:p>
            <a:r>
              <a:rPr lang="en-US" dirty="0"/>
              <a:t>Tools for Data Science</a:t>
            </a:r>
          </a:p>
          <a:p>
            <a:endParaRPr lang="en-US" dirty="0"/>
          </a:p>
        </p:txBody>
      </p:sp>
      <p:sp>
        <p:nvSpPr>
          <p:cNvPr id="3" name="TextBox 2">
            <a:extLst>
              <a:ext uri="{FF2B5EF4-FFF2-40B4-BE49-F238E27FC236}">
                <a16:creationId xmlns:a16="http://schemas.microsoft.com/office/drawing/2014/main" id="{BFB237AC-FCD7-BF43-880D-9C03C731156C}"/>
              </a:ext>
            </a:extLst>
          </p:cNvPr>
          <p:cNvSpPr txBox="1"/>
          <p:nvPr/>
        </p:nvSpPr>
        <p:spPr>
          <a:xfrm>
            <a:off x="1752600" y="1436763"/>
            <a:ext cx="1749197" cy="923330"/>
          </a:xfrm>
          <a:prstGeom prst="rect">
            <a:avLst/>
          </a:prstGeom>
          <a:noFill/>
        </p:spPr>
        <p:txBody>
          <a:bodyPr wrap="none" rtlCol="0">
            <a:spAutoFit/>
          </a:bodyPr>
          <a:lstStyle/>
          <a:p>
            <a:r>
              <a:rPr lang="en-US" dirty="0"/>
              <a:t>Power systems</a:t>
            </a:r>
          </a:p>
          <a:p>
            <a:r>
              <a:rPr lang="en-US" dirty="0"/>
              <a:t>IBM Cloud</a:t>
            </a:r>
          </a:p>
          <a:p>
            <a:endParaRPr lang="en-US" dirty="0"/>
          </a:p>
        </p:txBody>
      </p:sp>
      <p:sp>
        <p:nvSpPr>
          <p:cNvPr id="4" name="Rectangle 3">
            <a:extLst>
              <a:ext uri="{FF2B5EF4-FFF2-40B4-BE49-F238E27FC236}">
                <a16:creationId xmlns:a16="http://schemas.microsoft.com/office/drawing/2014/main" id="{8D7DAAD3-6FF0-5D40-96E3-FE436400B2BE}"/>
              </a:ext>
            </a:extLst>
          </p:cNvPr>
          <p:cNvSpPr/>
          <p:nvPr/>
        </p:nvSpPr>
        <p:spPr>
          <a:xfrm>
            <a:off x="3937000" y="1432977"/>
            <a:ext cx="1679805" cy="1446550"/>
          </a:xfrm>
          <a:prstGeom prst="rect">
            <a:avLst/>
          </a:prstGeom>
        </p:spPr>
        <p:txBody>
          <a:bodyPr wrap="square">
            <a:spAutoFit/>
          </a:bodyPr>
          <a:lstStyle/>
          <a:p>
            <a:r>
              <a:rPr lang="en-US" sz="1600" dirty="0"/>
              <a:t>Watson Studio</a:t>
            </a:r>
          </a:p>
          <a:p>
            <a:endParaRPr lang="en-US" dirty="0"/>
          </a:p>
          <a:p>
            <a:r>
              <a:rPr lang="en-US" dirty="0"/>
              <a:t>SPSS</a:t>
            </a:r>
          </a:p>
          <a:p>
            <a:br>
              <a:rPr lang="en-US" dirty="0"/>
            </a:br>
            <a:r>
              <a:rPr lang="en-US" dirty="0" err="1"/>
              <a:t>Cognos</a:t>
            </a:r>
            <a:endParaRPr lang="en-US" dirty="0"/>
          </a:p>
        </p:txBody>
      </p:sp>
      <p:sp>
        <p:nvSpPr>
          <p:cNvPr id="6" name="Rectangle 5">
            <a:extLst>
              <a:ext uri="{FF2B5EF4-FFF2-40B4-BE49-F238E27FC236}">
                <a16:creationId xmlns:a16="http://schemas.microsoft.com/office/drawing/2014/main" id="{6ACDE9D0-FE5B-1344-A96D-D7BA0357DC7A}"/>
              </a:ext>
            </a:extLst>
          </p:cNvPr>
          <p:cNvSpPr/>
          <p:nvPr/>
        </p:nvSpPr>
        <p:spPr>
          <a:xfrm>
            <a:off x="6015389" y="1431569"/>
            <a:ext cx="1749196" cy="646331"/>
          </a:xfrm>
          <a:prstGeom prst="rect">
            <a:avLst/>
          </a:prstGeom>
        </p:spPr>
        <p:txBody>
          <a:bodyPr wrap="square">
            <a:spAutoFit/>
          </a:bodyPr>
          <a:lstStyle/>
          <a:p>
            <a:r>
              <a:rPr lang="en-US" dirty="0"/>
              <a:t>Watson Health</a:t>
            </a:r>
          </a:p>
          <a:p>
            <a:r>
              <a:rPr lang="en-US" dirty="0"/>
              <a:t>Watson HR</a:t>
            </a:r>
          </a:p>
        </p:txBody>
      </p:sp>
      <p:sp>
        <p:nvSpPr>
          <p:cNvPr id="7" name="Rectangle 6">
            <a:extLst>
              <a:ext uri="{FF2B5EF4-FFF2-40B4-BE49-F238E27FC236}">
                <a16:creationId xmlns:a16="http://schemas.microsoft.com/office/drawing/2014/main" id="{C6E32F3A-39FB-FC4C-88BA-1CD49473547A}"/>
              </a:ext>
            </a:extLst>
          </p:cNvPr>
          <p:cNvSpPr/>
          <p:nvPr/>
        </p:nvSpPr>
        <p:spPr>
          <a:xfrm>
            <a:off x="1676400" y="4552950"/>
            <a:ext cx="6324600" cy="369332"/>
          </a:xfrm>
          <a:prstGeom prst="rect">
            <a:avLst/>
          </a:prstGeom>
        </p:spPr>
        <p:txBody>
          <a:bodyPr wrap="square">
            <a:spAutoFit/>
          </a:bodyPr>
          <a:lstStyle/>
          <a:p>
            <a:r>
              <a:rPr lang="en-US" dirty="0"/>
              <a:t>Weather Company</a:t>
            </a:r>
            <a:r>
              <a:rPr lang="en-US"/>
              <a:t>, Watson Studio </a:t>
            </a:r>
            <a:r>
              <a:rPr lang="en-US" dirty="0"/>
              <a:t>Community Data</a:t>
            </a:r>
          </a:p>
        </p:txBody>
      </p:sp>
      <p:sp>
        <p:nvSpPr>
          <p:cNvPr id="8" name="Rectangle 7">
            <a:extLst>
              <a:ext uri="{FF2B5EF4-FFF2-40B4-BE49-F238E27FC236}">
                <a16:creationId xmlns:a16="http://schemas.microsoft.com/office/drawing/2014/main" id="{CD76FA7A-034E-AF45-9396-B87DC53282E8}"/>
              </a:ext>
            </a:extLst>
          </p:cNvPr>
          <p:cNvSpPr/>
          <p:nvPr/>
        </p:nvSpPr>
        <p:spPr>
          <a:xfrm>
            <a:off x="5861287" y="4013503"/>
            <a:ext cx="2057400" cy="307777"/>
          </a:xfrm>
          <a:prstGeom prst="rect">
            <a:avLst/>
          </a:prstGeom>
        </p:spPr>
        <p:txBody>
          <a:bodyPr wrap="square">
            <a:spAutoFit/>
          </a:bodyPr>
          <a:lstStyle/>
          <a:p>
            <a:r>
              <a:rPr lang="en-US" sz="1400" dirty="0" err="1"/>
              <a:t>Spark,Jupyter</a:t>
            </a:r>
            <a:r>
              <a:rPr lang="en-US" sz="1400" dirty="0"/>
              <a:t>/R/Python</a:t>
            </a:r>
          </a:p>
        </p:txBody>
      </p:sp>
      <p:sp>
        <p:nvSpPr>
          <p:cNvPr id="9" name="Rectangle 8">
            <a:extLst>
              <a:ext uri="{FF2B5EF4-FFF2-40B4-BE49-F238E27FC236}">
                <a16:creationId xmlns:a16="http://schemas.microsoft.com/office/drawing/2014/main" id="{25F091D5-ACDD-6A4F-9F25-D76DE2C35770}"/>
              </a:ext>
            </a:extLst>
          </p:cNvPr>
          <p:cNvSpPr/>
          <p:nvPr/>
        </p:nvSpPr>
        <p:spPr>
          <a:xfrm>
            <a:off x="1676400" y="3711931"/>
            <a:ext cx="2514600" cy="646331"/>
          </a:xfrm>
          <a:prstGeom prst="rect">
            <a:avLst/>
          </a:prstGeom>
        </p:spPr>
        <p:txBody>
          <a:bodyPr wrap="square">
            <a:spAutoFit/>
          </a:bodyPr>
          <a:lstStyle/>
          <a:p>
            <a:r>
              <a:rPr lang="en-US" dirty="0"/>
              <a:t>Watson Data Platform</a:t>
            </a:r>
          </a:p>
          <a:p>
            <a:r>
              <a:rPr lang="en-US" dirty="0"/>
              <a:t>IBM Cloud</a:t>
            </a:r>
          </a:p>
        </p:txBody>
      </p:sp>
    </p:spTree>
    <p:extLst>
      <p:ext uri="{BB962C8B-B14F-4D97-AF65-F5344CB8AC3E}">
        <p14:creationId xmlns:p14="http://schemas.microsoft.com/office/powerpoint/2010/main" val="98135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Section 1: Summary</a:t>
            </a:r>
          </a:p>
          <a:p>
            <a:endParaRPr lang="en-US" dirty="0"/>
          </a:p>
        </p:txBody>
      </p:sp>
      <p:sp>
        <p:nvSpPr>
          <p:cNvPr id="3" name="Content Placeholder 4"/>
          <p:cNvSpPr txBox="1">
            <a:spLocks/>
          </p:cNvSpPr>
          <p:nvPr/>
        </p:nvSpPr>
        <p:spPr>
          <a:xfrm>
            <a:off x="452437" y="1352550"/>
            <a:ext cx="8547100" cy="3643312"/>
          </a:xfrm>
          <a:prstGeom prst="rect">
            <a:avLst/>
          </a:prstGeom>
        </p:spPr>
        <p:txBody>
          <a:bodyPr vert="horz" lIns="91440" tIns="45720" rIns="91440" bIns="45720" rtlCol="0">
            <a:normAutofit/>
          </a:bodyPr>
          <a:lstStyle>
            <a:lvl1pPr marL="228603" indent="-228603" algn="l" defTabSz="914411"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8" indent="-228603" algn="l" defTabSz="914411"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14" indent="-228603" algn="l" defTabSz="914411"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20"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26"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32"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defRPr/>
            </a:pPr>
            <a:r>
              <a:rPr lang="en-US" sz="2600" u="sng" dirty="0"/>
              <a:t>Key points covered in this section:</a:t>
            </a:r>
          </a:p>
          <a:p>
            <a:pPr lvl="1">
              <a:defRPr/>
            </a:pPr>
            <a:endParaRPr lang="en-US" sz="2200" dirty="0"/>
          </a:p>
          <a:p>
            <a:pPr lvl="1">
              <a:defRPr/>
            </a:pPr>
            <a:r>
              <a:rPr lang="en-US" sz="2200" dirty="0"/>
              <a:t>Relationship Between Data, Information, and Knowledge</a:t>
            </a:r>
          </a:p>
          <a:p>
            <a:pPr lvl="1">
              <a:defRPr/>
            </a:pPr>
            <a:r>
              <a:rPr lang="en-US" sz="2200" dirty="0"/>
              <a:t>Key Characteristics of Data Science, and the Data Scientist</a:t>
            </a:r>
          </a:p>
          <a:p>
            <a:pPr lvl="1">
              <a:defRPr/>
            </a:pPr>
            <a:r>
              <a:rPr lang="en-US" sz="2200" dirty="0"/>
              <a:t>Data Science Methodology</a:t>
            </a:r>
          </a:p>
          <a:p>
            <a:pPr lvl="1">
              <a:defRPr/>
            </a:pPr>
            <a:r>
              <a:rPr lang="en-US" sz="2200" dirty="0"/>
              <a:t>Tools &amp; Technology Used in Data Science by Data Scientists</a:t>
            </a:r>
          </a:p>
        </p:txBody>
      </p:sp>
    </p:spTree>
    <p:extLst>
      <p:ext uri="{BB962C8B-B14F-4D97-AF65-F5344CB8AC3E}">
        <p14:creationId xmlns:p14="http://schemas.microsoft.com/office/powerpoint/2010/main" val="1806385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Introduction to Machine Learning</a:t>
            </a:r>
          </a:p>
        </p:txBody>
      </p:sp>
      <p:sp>
        <p:nvSpPr>
          <p:cNvPr id="3" name="Title 2"/>
          <p:cNvSpPr>
            <a:spLocks noGrp="1"/>
          </p:cNvSpPr>
          <p:nvPr>
            <p:ph type="title"/>
          </p:nvPr>
        </p:nvSpPr>
        <p:spPr/>
        <p:txBody>
          <a:bodyPr>
            <a:normAutofit fontScale="90000"/>
          </a:bodyPr>
          <a:lstStyle/>
          <a:p>
            <a:r>
              <a:rPr lang="en-US" dirty="0"/>
              <a:t>Section 2</a:t>
            </a:r>
          </a:p>
        </p:txBody>
      </p:sp>
    </p:spTree>
    <p:extLst>
      <p:ext uri="{BB962C8B-B14F-4D97-AF65-F5344CB8AC3E}">
        <p14:creationId xmlns:p14="http://schemas.microsoft.com/office/powerpoint/2010/main" val="1179663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Objectives</a:t>
            </a:r>
          </a:p>
          <a:p>
            <a:endParaRPr lang="en-US" dirty="0"/>
          </a:p>
        </p:txBody>
      </p:sp>
      <p:sp>
        <p:nvSpPr>
          <p:cNvPr id="3" name="Content Placeholder 4"/>
          <p:cNvSpPr txBox="1">
            <a:spLocks/>
          </p:cNvSpPr>
          <p:nvPr/>
        </p:nvSpPr>
        <p:spPr>
          <a:xfrm>
            <a:off x="434715" y="1507139"/>
            <a:ext cx="8515350" cy="3262313"/>
          </a:xfrm>
          <a:prstGeom prst="rect">
            <a:avLst/>
          </a:prstGeom>
        </p:spPr>
        <p:txBody>
          <a:bodyPr vert="horz" lIns="91440" tIns="45720" rIns="91440" bIns="45720" rtlCol="0">
            <a:normAutofit/>
          </a:bodyPr>
          <a:lstStyle>
            <a:lvl1pPr marL="228603" indent="-228603" algn="l" defTabSz="914411"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8" indent="-228603" algn="l" defTabSz="914411"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14" indent="-228603" algn="l" defTabSz="914411"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20"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26"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32"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defRPr/>
            </a:pPr>
            <a:r>
              <a:rPr lang="en-US" sz="2600" u="sng"/>
              <a:t>Upon completion of this module, you should be able to:</a:t>
            </a:r>
          </a:p>
          <a:p>
            <a:pPr lvl="1">
              <a:defRPr/>
            </a:pPr>
            <a:endParaRPr lang="en-US" sz="2300"/>
          </a:p>
          <a:p>
            <a:pPr lvl="1">
              <a:defRPr/>
            </a:pPr>
            <a:r>
              <a:rPr lang="en-US" sz="2300"/>
              <a:t>Define Machine Learning</a:t>
            </a:r>
          </a:p>
          <a:p>
            <a:pPr lvl="1">
              <a:defRPr/>
            </a:pPr>
            <a:r>
              <a:rPr lang="en-US" sz="2300"/>
              <a:t>Differentiate Between Labeled and Un-labeled Data</a:t>
            </a:r>
          </a:p>
          <a:p>
            <a:pPr lvl="1">
              <a:defRPr/>
            </a:pPr>
            <a:r>
              <a:rPr lang="en-US" sz="2300"/>
              <a:t>Describe the Main Categories of Machine Learning </a:t>
            </a:r>
            <a:endParaRPr lang="en-US" sz="2300" dirty="0"/>
          </a:p>
        </p:txBody>
      </p:sp>
    </p:spTree>
    <p:extLst>
      <p:ext uri="{BB962C8B-B14F-4D97-AF65-F5344CB8AC3E}">
        <p14:creationId xmlns:p14="http://schemas.microsoft.com/office/powerpoint/2010/main" val="1041873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397756" y="270324"/>
            <a:ext cx="8289044" cy="4739827"/>
          </a:xfrm>
        </p:spPr>
        <p:txBody>
          <a:bodyPr>
            <a:normAutofit fontScale="90000"/>
          </a:bodyPr>
          <a:lstStyle/>
          <a:p>
            <a:r>
              <a:rPr lang="en-US" dirty="0"/>
              <a:t>Data Science and Machine Learning with the Watson Data Platform</a:t>
            </a:r>
            <a:br>
              <a:rPr lang="en-US" dirty="0"/>
            </a:br>
            <a:r>
              <a:rPr lang="en-US" sz="2000" dirty="0"/>
              <a:t> </a:t>
            </a: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133" dirty="0">
                <a:solidFill>
                  <a:srgbClr val="FFFFFF"/>
                </a:solidFill>
              </a:rPr>
            </a:br>
            <a:br>
              <a:rPr lang="en-US" sz="2133" dirty="0">
                <a:solidFill>
                  <a:srgbClr val="FFFFFF"/>
                </a:solidFill>
              </a:rPr>
            </a:br>
            <a:br>
              <a:rPr lang="en-US" sz="2133" dirty="0">
                <a:solidFill>
                  <a:srgbClr val="FFFFFF"/>
                </a:solidFill>
              </a:rPr>
            </a:br>
            <a:endParaRPr lang="en-US" sz="2000" dirty="0"/>
          </a:p>
        </p:txBody>
      </p:sp>
      <p:sp>
        <p:nvSpPr>
          <p:cNvPr id="3" name="Text Placeholder 3">
            <a:extLst>
              <a:ext uri="{FF2B5EF4-FFF2-40B4-BE49-F238E27FC236}">
                <a16:creationId xmlns:a16="http://schemas.microsoft.com/office/drawing/2014/main" id="{20311305-9FDF-7041-BA29-4BA0D273C48B}"/>
              </a:ext>
            </a:extLst>
          </p:cNvPr>
          <p:cNvSpPr txBox="1">
            <a:spLocks/>
          </p:cNvSpPr>
          <p:nvPr/>
        </p:nvSpPr>
        <p:spPr>
          <a:xfrm>
            <a:off x="304800" y="3638550"/>
            <a:ext cx="8096997" cy="457200"/>
          </a:xfrm>
          <a:prstGeom prst="rect">
            <a:avLst/>
          </a:prstGeom>
        </p:spPr>
        <p:txBody>
          <a:bodyPr anchor="t"/>
          <a:lstStyle>
            <a:lvl1pPr marL="231773" indent="-231773" algn="l" rtl="0" eaLnBrk="0" fontAlgn="base" hangingPunct="0">
              <a:spcBef>
                <a:spcPct val="20000"/>
              </a:spcBef>
              <a:spcAft>
                <a:spcPct val="0"/>
              </a:spcAft>
              <a:buChar char="•"/>
              <a:defRPr sz="2000">
                <a:solidFill>
                  <a:srgbClr val="004266"/>
                </a:solidFill>
                <a:latin typeface="+mn-lt"/>
                <a:ea typeface="MS PGothic" panose="020B0600070205080204" pitchFamily="34" charset="-128"/>
                <a:cs typeface="MS PGothic" panose="020B0600070205080204" pitchFamily="34" charset="-128"/>
              </a:defRPr>
            </a:lvl1pPr>
            <a:lvl2pPr marL="457195" indent="-228597" algn="l" rtl="0" eaLnBrk="0" fontAlgn="base" hangingPunct="0">
              <a:spcBef>
                <a:spcPct val="20000"/>
              </a:spcBef>
              <a:spcAft>
                <a:spcPct val="0"/>
              </a:spcAft>
              <a:buFont typeface="Arial" panose="020B0604020202020204" pitchFamily="34" charset="0"/>
              <a:buChar char="–"/>
              <a:defRPr>
                <a:solidFill>
                  <a:srgbClr val="004266"/>
                </a:solidFill>
                <a:latin typeface="+mn-lt"/>
                <a:ea typeface="MS PGothic" panose="020B0600070205080204" pitchFamily="34" charset="-128"/>
              </a:defRPr>
            </a:lvl2pPr>
            <a:lvl3pPr marL="685792" indent="-228597"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S PGothic" panose="020B0600070205080204" pitchFamily="34" charset="-128"/>
              </a:defRPr>
            </a:lvl3pPr>
            <a:lvl4pPr marL="914389" indent="-228597" algn="l" rtl="0" eaLnBrk="0" fontAlgn="base" hangingPunct="0">
              <a:spcBef>
                <a:spcPct val="20000"/>
              </a:spcBef>
              <a:spcAft>
                <a:spcPct val="0"/>
              </a:spcAft>
              <a:buFont typeface="Arial" panose="020B0604020202020204" pitchFamily="34" charset="0"/>
              <a:buChar char="•"/>
              <a:defRPr sz="1400">
                <a:solidFill>
                  <a:schemeClr val="tx1"/>
                </a:solidFill>
                <a:latin typeface="+mn-lt"/>
                <a:ea typeface="MS PGothic" panose="020B0600070205080204" pitchFamily="34" charset="-128"/>
              </a:defRPr>
            </a:lvl4pPr>
            <a:lvl5pPr marL="2057374" indent="-228597"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569" indent="-228597" algn="l" rtl="0" eaLnBrk="1" fontAlgn="base" hangingPunct="1">
              <a:spcBef>
                <a:spcPct val="20000"/>
              </a:spcBef>
              <a:spcAft>
                <a:spcPct val="0"/>
              </a:spcAft>
              <a:buChar char="»"/>
              <a:defRPr sz="2000">
                <a:solidFill>
                  <a:schemeClr val="tx1"/>
                </a:solidFill>
                <a:latin typeface="+mn-lt"/>
              </a:defRPr>
            </a:lvl6pPr>
            <a:lvl7pPr marL="2971763" indent="-228597" algn="l" rtl="0" eaLnBrk="1" fontAlgn="base" hangingPunct="1">
              <a:spcBef>
                <a:spcPct val="20000"/>
              </a:spcBef>
              <a:spcAft>
                <a:spcPct val="0"/>
              </a:spcAft>
              <a:buChar char="»"/>
              <a:defRPr sz="2000">
                <a:solidFill>
                  <a:schemeClr val="tx1"/>
                </a:solidFill>
                <a:latin typeface="+mn-lt"/>
              </a:defRPr>
            </a:lvl7pPr>
            <a:lvl8pPr marL="3428958" indent="-228597" algn="l" rtl="0" eaLnBrk="1" fontAlgn="base" hangingPunct="1">
              <a:spcBef>
                <a:spcPct val="20000"/>
              </a:spcBef>
              <a:spcAft>
                <a:spcPct val="0"/>
              </a:spcAft>
              <a:buChar char="»"/>
              <a:defRPr sz="2000">
                <a:solidFill>
                  <a:schemeClr val="tx1"/>
                </a:solidFill>
                <a:latin typeface="+mn-lt"/>
              </a:defRPr>
            </a:lvl8pPr>
            <a:lvl9pPr marL="3886152" indent="-228597" algn="l" rtl="0" eaLnBrk="1" fontAlgn="base" hangingPunct="1">
              <a:spcBef>
                <a:spcPct val="20000"/>
              </a:spcBef>
              <a:spcAft>
                <a:spcPct val="0"/>
              </a:spcAft>
              <a:buChar char="»"/>
              <a:defRPr sz="2000">
                <a:solidFill>
                  <a:schemeClr val="tx1"/>
                </a:solidFill>
                <a:latin typeface="+mn-lt"/>
              </a:defRPr>
            </a:lvl9pPr>
          </a:lstStyle>
          <a:p>
            <a:pPr marL="0" indent="0" defTabSz="914400">
              <a:buNone/>
            </a:pPr>
            <a:r>
              <a:rPr lang="en-US" kern="0" dirty="0">
                <a:solidFill>
                  <a:schemeClr val="bg1"/>
                </a:solidFill>
                <a:cs typeface="Arial"/>
              </a:rPr>
              <a:t>IBM Cloud</a:t>
            </a:r>
            <a:endParaRPr lang="en-US" kern="0" dirty="0">
              <a:solidFill>
                <a:schemeClr val="bg1"/>
              </a:solidFill>
            </a:endParaRPr>
          </a:p>
        </p:txBody>
      </p:sp>
      <p:sp>
        <p:nvSpPr>
          <p:cNvPr id="5" name="Text Placeholder 4">
            <a:extLst>
              <a:ext uri="{FF2B5EF4-FFF2-40B4-BE49-F238E27FC236}">
                <a16:creationId xmlns:a16="http://schemas.microsoft.com/office/drawing/2014/main" id="{551E208F-20DC-814C-A488-E276351E1B82}"/>
              </a:ext>
            </a:extLst>
          </p:cNvPr>
          <p:cNvSpPr txBox="1">
            <a:spLocks/>
          </p:cNvSpPr>
          <p:nvPr/>
        </p:nvSpPr>
        <p:spPr>
          <a:xfrm>
            <a:off x="304799" y="4088423"/>
            <a:ext cx="8096997" cy="457200"/>
          </a:xfrm>
          <a:prstGeom prst="rect">
            <a:avLst/>
          </a:prstGeom>
        </p:spPr>
        <p:txBody>
          <a:bodyPr anchor="t"/>
          <a:lstStyle>
            <a:lvl1pPr marL="231773" indent="-231773" algn="l" rtl="0" eaLnBrk="0" fontAlgn="base" hangingPunct="0">
              <a:spcBef>
                <a:spcPct val="20000"/>
              </a:spcBef>
              <a:spcAft>
                <a:spcPct val="0"/>
              </a:spcAft>
              <a:buChar char="•"/>
              <a:defRPr sz="2000">
                <a:solidFill>
                  <a:srgbClr val="004266"/>
                </a:solidFill>
                <a:latin typeface="+mn-lt"/>
                <a:ea typeface="MS PGothic" panose="020B0600070205080204" pitchFamily="34" charset="-128"/>
                <a:cs typeface="MS PGothic" panose="020B0600070205080204" pitchFamily="34" charset="-128"/>
              </a:defRPr>
            </a:lvl1pPr>
            <a:lvl2pPr marL="457195" indent="-228597" algn="l" rtl="0" eaLnBrk="0" fontAlgn="base" hangingPunct="0">
              <a:spcBef>
                <a:spcPct val="20000"/>
              </a:spcBef>
              <a:spcAft>
                <a:spcPct val="0"/>
              </a:spcAft>
              <a:buFont typeface="Arial" panose="020B0604020202020204" pitchFamily="34" charset="0"/>
              <a:buChar char="–"/>
              <a:defRPr>
                <a:solidFill>
                  <a:srgbClr val="004266"/>
                </a:solidFill>
                <a:latin typeface="+mn-lt"/>
                <a:ea typeface="MS PGothic" panose="020B0600070205080204" pitchFamily="34" charset="-128"/>
              </a:defRPr>
            </a:lvl2pPr>
            <a:lvl3pPr marL="685792" indent="-228597"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S PGothic" panose="020B0600070205080204" pitchFamily="34" charset="-128"/>
              </a:defRPr>
            </a:lvl3pPr>
            <a:lvl4pPr marL="914389" indent="-228597" algn="l" rtl="0" eaLnBrk="0" fontAlgn="base" hangingPunct="0">
              <a:spcBef>
                <a:spcPct val="20000"/>
              </a:spcBef>
              <a:spcAft>
                <a:spcPct val="0"/>
              </a:spcAft>
              <a:buFont typeface="Arial" panose="020B0604020202020204" pitchFamily="34" charset="0"/>
              <a:buChar char="•"/>
              <a:defRPr sz="1400">
                <a:solidFill>
                  <a:schemeClr val="tx1"/>
                </a:solidFill>
                <a:latin typeface="+mn-lt"/>
                <a:ea typeface="MS PGothic" panose="020B0600070205080204" pitchFamily="34" charset="-128"/>
              </a:defRPr>
            </a:lvl4pPr>
            <a:lvl5pPr marL="2057374" indent="-228597"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569" indent="-228597" algn="l" rtl="0" eaLnBrk="1" fontAlgn="base" hangingPunct="1">
              <a:spcBef>
                <a:spcPct val="20000"/>
              </a:spcBef>
              <a:spcAft>
                <a:spcPct val="0"/>
              </a:spcAft>
              <a:buChar char="»"/>
              <a:defRPr sz="2000">
                <a:solidFill>
                  <a:schemeClr val="tx1"/>
                </a:solidFill>
                <a:latin typeface="+mn-lt"/>
              </a:defRPr>
            </a:lvl6pPr>
            <a:lvl7pPr marL="2971763" indent="-228597" algn="l" rtl="0" eaLnBrk="1" fontAlgn="base" hangingPunct="1">
              <a:spcBef>
                <a:spcPct val="20000"/>
              </a:spcBef>
              <a:spcAft>
                <a:spcPct val="0"/>
              </a:spcAft>
              <a:buChar char="»"/>
              <a:defRPr sz="2000">
                <a:solidFill>
                  <a:schemeClr val="tx1"/>
                </a:solidFill>
                <a:latin typeface="+mn-lt"/>
              </a:defRPr>
            </a:lvl7pPr>
            <a:lvl8pPr marL="3428958" indent="-228597" algn="l" rtl="0" eaLnBrk="1" fontAlgn="base" hangingPunct="1">
              <a:spcBef>
                <a:spcPct val="20000"/>
              </a:spcBef>
              <a:spcAft>
                <a:spcPct val="0"/>
              </a:spcAft>
              <a:buChar char="»"/>
              <a:defRPr sz="2000">
                <a:solidFill>
                  <a:schemeClr val="tx1"/>
                </a:solidFill>
                <a:latin typeface="+mn-lt"/>
              </a:defRPr>
            </a:lvl8pPr>
            <a:lvl9pPr marL="3886152" indent="-228597" algn="l" rtl="0" eaLnBrk="1" fontAlgn="base" hangingPunct="1">
              <a:spcBef>
                <a:spcPct val="20000"/>
              </a:spcBef>
              <a:spcAft>
                <a:spcPct val="0"/>
              </a:spcAft>
              <a:buChar char="»"/>
              <a:defRPr sz="2000">
                <a:solidFill>
                  <a:schemeClr val="tx1"/>
                </a:solidFill>
                <a:latin typeface="+mn-lt"/>
              </a:defRPr>
            </a:lvl9pPr>
          </a:lstStyle>
          <a:p>
            <a:pPr marL="0" indent="0" defTabSz="914400">
              <a:buNone/>
            </a:pPr>
            <a:r>
              <a:rPr lang="en-US" kern="0" dirty="0">
                <a:solidFill>
                  <a:schemeClr val="bg1"/>
                </a:solidFill>
                <a:cs typeface="Arial"/>
              </a:rPr>
              <a:t>Technical Evangelist Team</a:t>
            </a:r>
            <a:endParaRPr lang="en-US" kern="0" dirty="0">
              <a:solidFill>
                <a:schemeClr val="bg1"/>
              </a:solidFill>
            </a:endParaRPr>
          </a:p>
        </p:txBody>
      </p:sp>
      <p:pic>
        <p:nvPicPr>
          <p:cNvPr id="6" name="Picture 5">
            <a:extLst>
              <a:ext uri="{FF2B5EF4-FFF2-40B4-BE49-F238E27FC236}">
                <a16:creationId xmlns:a16="http://schemas.microsoft.com/office/drawing/2014/main" id="{4A19CE58-43E5-4B1D-A725-3A1F69608FA5}"/>
              </a:ext>
            </a:extLst>
          </p:cNvPr>
          <p:cNvPicPr>
            <a:picLocks noChangeAspect="1"/>
          </p:cNvPicPr>
          <p:nvPr/>
        </p:nvPicPr>
        <p:blipFill>
          <a:blip r:embed="rId4"/>
          <a:stretch>
            <a:fillRect/>
          </a:stretch>
        </p:blipFill>
        <p:spPr>
          <a:xfrm>
            <a:off x="8139156" y="4185212"/>
            <a:ext cx="810284" cy="8102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7327898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E17389-34A8-4184-8A3B-09176BCF60F4}"/>
              </a:ext>
            </a:extLst>
          </p:cNvPr>
          <p:cNvPicPr>
            <a:picLocks noChangeAspect="1"/>
          </p:cNvPicPr>
          <p:nvPr/>
        </p:nvPicPr>
        <p:blipFill>
          <a:blip r:embed="rId4"/>
          <a:stretch>
            <a:fillRect/>
          </a:stretch>
        </p:blipFill>
        <p:spPr>
          <a:xfrm>
            <a:off x="457203" y="1627859"/>
            <a:ext cx="3394045" cy="2099543"/>
          </a:xfrm>
          <a:prstGeom prst="rect">
            <a:avLst/>
          </a:prstGeom>
        </p:spPr>
      </p:pic>
      <p:sp>
        <p:nvSpPr>
          <p:cNvPr id="7" name="Rectangle 6">
            <a:extLst>
              <a:ext uri="{FF2B5EF4-FFF2-40B4-BE49-F238E27FC236}">
                <a16:creationId xmlns:a16="http://schemas.microsoft.com/office/drawing/2014/main" id="{C47F38BA-AB65-42C8-8C13-DF2B47B6C3D3}"/>
              </a:ext>
            </a:extLst>
          </p:cNvPr>
          <p:cNvSpPr/>
          <p:nvPr/>
        </p:nvSpPr>
        <p:spPr>
          <a:xfrm>
            <a:off x="4243757" y="2027633"/>
            <a:ext cx="4464703" cy="1323439"/>
          </a:xfrm>
          <a:prstGeom prst="rect">
            <a:avLst/>
          </a:prstGeom>
        </p:spPr>
        <p:txBody>
          <a:bodyPr wrap="square">
            <a:spAutoFit/>
          </a:bodyPr>
          <a:lstStyle/>
          <a:p>
            <a:pPr algn="ctr" defTabSz="457195"/>
            <a:r>
              <a:rPr lang="en-US" sz="2000" i="1" dirty="0">
                <a:solidFill>
                  <a:srgbClr val="004266"/>
                </a:solidFill>
              </a:rPr>
              <a:t>“Machine Learning is the field of study that gives computers the ability to </a:t>
            </a:r>
            <a:r>
              <a:rPr lang="en-US" sz="2000" b="1" i="1" dirty="0">
                <a:solidFill>
                  <a:srgbClr val="004266"/>
                </a:solidFill>
              </a:rPr>
              <a:t>learn</a:t>
            </a:r>
            <a:r>
              <a:rPr lang="en-US" sz="2000" i="1" dirty="0">
                <a:solidFill>
                  <a:srgbClr val="004266"/>
                </a:solidFill>
              </a:rPr>
              <a:t> </a:t>
            </a:r>
            <a:r>
              <a:rPr lang="en-US" sz="2000" b="1" i="1" dirty="0">
                <a:solidFill>
                  <a:srgbClr val="00B050"/>
                </a:solidFill>
              </a:rPr>
              <a:t>without</a:t>
            </a:r>
            <a:r>
              <a:rPr lang="en-US" sz="2000" i="1" dirty="0">
                <a:solidFill>
                  <a:srgbClr val="00B050"/>
                </a:solidFill>
              </a:rPr>
              <a:t> </a:t>
            </a:r>
            <a:r>
              <a:rPr lang="en-US" sz="2000" b="1" i="1" dirty="0">
                <a:solidFill>
                  <a:srgbClr val="004266"/>
                </a:solidFill>
              </a:rPr>
              <a:t>being</a:t>
            </a:r>
            <a:r>
              <a:rPr lang="en-US" sz="2000" i="1" dirty="0">
                <a:solidFill>
                  <a:srgbClr val="004266"/>
                </a:solidFill>
              </a:rPr>
              <a:t> </a:t>
            </a:r>
            <a:r>
              <a:rPr lang="en-US" sz="2000" b="1" i="1" dirty="0">
                <a:solidFill>
                  <a:srgbClr val="004266"/>
                </a:solidFill>
              </a:rPr>
              <a:t>explicitly programmed</a:t>
            </a:r>
            <a:r>
              <a:rPr lang="en-US" sz="2000" i="1" dirty="0">
                <a:solidFill>
                  <a:srgbClr val="004266"/>
                </a:solidFill>
              </a:rPr>
              <a:t>.”</a:t>
            </a:r>
          </a:p>
        </p:txBody>
      </p:sp>
      <p:sp>
        <p:nvSpPr>
          <p:cNvPr id="8" name="Rectangle 7">
            <a:extLst>
              <a:ext uri="{FF2B5EF4-FFF2-40B4-BE49-F238E27FC236}">
                <a16:creationId xmlns:a16="http://schemas.microsoft.com/office/drawing/2014/main" id="{536AA171-A5D6-42E6-AC5E-01F0BD8253B2}"/>
              </a:ext>
            </a:extLst>
          </p:cNvPr>
          <p:cNvSpPr/>
          <p:nvPr/>
        </p:nvSpPr>
        <p:spPr>
          <a:xfrm>
            <a:off x="4628254" y="3770872"/>
            <a:ext cx="3695702" cy="523220"/>
          </a:xfrm>
          <a:prstGeom prst="rect">
            <a:avLst/>
          </a:prstGeom>
        </p:spPr>
        <p:txBody>
          <a:bodyPr wrap="square">
            <a:spAutoFit/>
          </a:bodyPr>
          <a:lstStyle/>
          <a:p>
            <a:pPr defTabSz="457195"/>
            <a:r>
              <a:rPr lang="en-US" sz="1400" i="1" dirty="0">
                <a:solidFill>
                  <a:srgbClr val="004266"/>
                </a:solidFill>
              </a:rPr>
              <a:t>Arthur Samuel, Artificial Intelligence Pioneer – IBM Corporation.</a:t>
            </a:r>
          </a:p>
        </p:txBody>
      </p:sp>
      <p:sp>
        <p:nvSpPr>
          <p:cNvPr id="10" name="Title 1">
            <a:extLst>
              <a:ext uri="{FF2B5EF4-FFF2-40B4-BE49-F238E27FC236}">
                <a16:creationId xmlns:a16="http://schemas.microsoft.com/office/drawing/2014/main" id="{8DD6D71E-5CB8-4D2E-899A-93966BA994CF}"/>
              </a:ext>
            </a:extLst>
          </p:cNvPr>
          <p:cNvSpPr txBox="1">
            <a:spLocks/>
          </p:cNvSpPr>
          <p:nvPr/>
        </p:nvSpPr>
        <p:spPr>
          <a:xfrm>
            <a:off x="3962403" y="1432399"/>
            <a:ext cx="6522103" cy="501650"/>
          </a:xfrm>
          <a:prstGeom prst="rect">
            <a:avLst/>
          </a:prstGeom>
        </p:spPr>
        <p:txBody>
          <a:bodyPr/>
          <a:lstStyle>
            <a:lvl1pPr algn="l" rtl="0" eaLnBrk="0" fontAlgn="base" hangingPunct="0">
              <a:spcBef>
                <a:spcPct val="0"/>
              </a:spcBef>
              <a:spcAft>
                <a:spcPct val="0"/>
              </a:spcAft>
              <a:defRPr sz="2800" b="1">
                <a:solidFill>
                  <a:srgbClr val="004266"/>
                </a:solidFill>
                <a:latin typeface="+mj-lt"/>
                <a:ea typeface="MS PGothic" panose="020B0600070205080204" pitchFamily="34" charset="-128"/>
                <a:cs typeface="MS PGothic" panose="020B0600070205080204" pitchFamily="34" charset="-128"/>
              </a:defRPr>
            </a:lvl1pPr>
            <a:lvl2pPr algn="l" rtl="0" eaLnBrk="0" fontAlgn="base" hangingPunct="0">
              <a:spcBef>
                <a:spcPct val="0"/>
              </a:spcBef>
              <a:spcAft>
                <a:spcPct val="0"/>
              </a:spcAft>
              <a:defRPr sz="2800" b="1">
                <a:solidFill>
                  <a:srgbClr val="004266"/>
                </a:solidFill>
                <a:latin typeface="Arial" pitchFamily="34" charset="0"/>
                <a:ea typeface="MS PGothic" panose="020B0600070205080204" pitchFamily="34" charset="-128"/>
                <a:cs typeface="MS PGothic" panose="020B0600070205080204" pitchFamily="34" charset="-128"/>
              </a:defRPr>
            </a:lvl2pPr>
            <a:lvl3pPr algn="l" rtl="0" eaLnBrk="0" fontAlgn="base" hangingPunct="0">
              <a:spcBef>
                <a:spcPct val="0"/>
              </a:spcBef>
              <a:spcAft>
                <a:spcPct val="0"/>
              </a:spcAft>
              <a:defRPr sz="2800" b="1">
                <a:solidFill>
                  <a:srgbClr val="004266"/>
                </a:solidFill>
                <a:latin typeface="Arial" pitchFamily="34" charset="0"/>
                <a:ea typeface="MS PGothic" panose="020B0600070205080204" pitchFamily="34" charset="-128"/>
                <a:cs typeface="MS PGothic" panose="020B0600070205080204" pitchFamily="34" charset="-128"/>
              </a:defRPr>
            </a:lvl3pPr>
            <a:lvl4pPr algn="l" rtl="0" eaLnBrk="0" fontAlgn="base" hangingPunct="0">
              <a:spcBef>
                <a:spcPct val="0"/>
              </a:spcBef>
              <a:spcAft>
                <a:spcPct val="0"/>
              </a:spcAft>
              <a:defRPr sz="2800" b="1">
                <a:solidFill>
                  <a:srgbClr val="004266"/>
                </a:solidFill>
                <a:latin typeface="Arial" pitchFamily="34" charset="0"/>
                <a:ea typeface="MS PGothic" panose="020B0600070205080204" pitchFamily="34" charset="-128"/>
                <a:cs typeface="MS PGothic" panose="020B0600070205080204" pitchFamily="34" charset="-128"/>
              </a:defRPr>
            </a:lvl4pPr>
            <a:lvl5pPr algn="l" rtl="0" eaLnBrk="0" fontAlgn="base" hangingPunct="0">
              <a:spcBef>
                <a:spcPct val="0"/>
              </a:spcBef>
              <a:spcAft>
                <a:spcPct val="0"/>
              </a:spcAft>
              <a:defRPr sz="2800" b="1">
                <a:solidFill>
                  <a:srgbClr val="004266"/>
                </a:solidFill>
                <a:latin typeface="Arial" pitchFamily="34" charset="0"/>
                <a:ea typeface="MS PGothic" panose="020B0600070205080204" pitchFamily="34" charset="-128"/>
                <a:cs typeface="MS PGothic" panose="020B0600070205080204" pitchFamily="34" charset="-128"/>
              </a:defRPr>
            </a:lvl5pPr>
            <a:lvl6pPr marL="457189" algn="l" rtl="0" eaLnBrk="1" fontAlgn="base" hangingPunct="1">
              <a:spcBef>
                <a:spcPct val="0"/>
              </a:spcBef>
              <a:spcAft>
                <a:spcPct val="0"/>
              </a:spcAft>
              <a:defRPr sz="2800" b="1">
                <a:solidFill>
                  <a:srgbClr val="004266"/>
                </a:solidFill>
                <a:latin typeface="Arial" pitchFamily="34" charset="0"/>
              </a:defRPr>
            </a:lvl6pPr>
            <a:lvl7pPr marL="914378" algn="l" rtl="0" eaLnBrk="1" fontAlgn="base" hangingPunct="1">
              <a:spcBef>
                <a:spcPct val="0"/>
              </a:spcBef>
              <a:spcAft>
                <a:spcPct val="0"/>
              </a:spcAft>
              <a:defRPr sz="2800" b="1">
                <a:solidFill>
                  <a:srgbClr val="004266"/>
                </a:solidFill>
                <a:latin typeface="Arial" pitchFamily="34" charset="0"/>
              </a:defRPr>
            </a:lvl7pPr>
            <a:lvl8pPr marL="1371566" algn="l" rtl="0" eaLnBrk="1" fontAlgn="base" hangingPunct="1">
              <a:spcBef>
                <a:spcPct val="0"/>
              </a:spcBef>
              <a:spcAft>
                <a:spcPct val="0"/>
              </a:spcAft>
              <a:defRPr sz="2800" b="1">
                <a:solidFill>
                  <a:srgbClr val="004266"/>
                </a:solidFill>
                <a:latin typeface="Arial" pitchFamily="34" charset="0"/>
              </a:defRPr>
            </a:lvl8pPr>
            <a:lvl9pPr marL="1828754" algn="l" rtl="0" eaLnBrk="1" fontAlgn="base" hangingPunct="1">
              <a:spcBef>
                <a:spcPct val="0"/>
              </a:spcBef>
              <a:spcAft>
                <a:spcPct val="0"/>
              </a:spcAft>
              <a:defRPr sz="2800" b="1">
                <a:solidFill>
                  <a:srgbClr val="004266"/>
                </a:solidFill>
                <a:latin typeface="Arial" pitchFamily="34" charset="0"/>
              </a:defRPr>
            </a:lvl9pPr>
          </a:lstStyle>
          <a:p>
            <a:r>
              <a:rPr lang="en-US" sz="1700" b="0" kern="0" cap="all" dirty="0"/>
              <a:t>Term first coined by an </a:t>
            </a:r>
            <a:r>
              <a:rPr lang="en-US" sz="1700" b="0" kern="0" cap="all" dirty="0" err="1">
                <a:solidFill>
                  <a:srgbClr val="00B2F2"/>
                </a:solidFill>
              </a:rPr>
              <a:t>ibM</a:t>
            </a:r>
            <a:r>
              <a:rPr lang="en-US" sz="1700" b="0" kern="0" dirty="0" err="1">
                <a:solidFill>
                  <a:srgbClr val="00B2F2"/>
                </a:solidFill>
              </a:rPr>
              <a:t>er</a:t>
            </a:r>
            <a:r>
              <a:rPr lang="en-US" sz="1700" b="0" kern="0" dirty="0">
                <a:solidFill>
                  <a:srgbClr val="00B2F2"/>
                </a:solidFill>
              </a:rPr>
              <a:t> </a:t>
            </a:r>
            <a:r>
              <a:rPr lang="en-US" sz="1700" b="0" kern="0" dirty="0"/>
              <a:t>(circa 1950’s)</a:t>
            </a:r>
          </a:p>
        </p:txBody>
      </p:sp>
      <p:sp>
        <p:nvSpPr>
          <p:cNvPr id="2" name="Text Placeholder 1"/>
          <p:cNvSpPr>
            <a:spLocks noGrp="1"/>
          </p:cNvSpPr>
          <p:nvPr>
            <p:ph type="body" sz="quarter" idx="10"/>
          </p:nvPr>
        </p:nvSpPr>
        <p:spPr/>
        <p:txBody>
          <a:bodyPr/>
          <a:lstStyle/>
          <a:p>
            <a:r>
              <a:rPr lang="en-US" dirty="0">
                <a:solidFill>
                  <a:srgbClr val="FFFFFF"/>
                </a:solidFill>
              </a:rPr>
              <a:t>Overview of Machine Learning</a:t>
            </a:r>
          </a:p>
          <a:p>
            <a:endParaRPr lang="en-US" dirty="0"/>
          </a:p>
        </p:txBody>
      </p:sp>
    </p:spTree>
    <p:custDataLst>
      <p:tags r:id="rId1"/>
    </p:custDataLst>
    <p:extLst>
      <p:ext uri="{BB962C8B-B14F-4D97-AF65-F5344CB8AC3E}">
        <p14:creationId xmlns:p14="http://schemas.microsoft.com/office/powerpoint/2010/main" val="76190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
            <a:extLst>
              <a:ext uri="{FF2B5EF4-FFF2-40B4-BE49-F238E27FC236}">
                <a16:creationId xmlns:a16="http://schemas.microsoft.com/office/drawing/2014/main" id="{77B112BE-3DFA-4BE5-866A-918C8B6FC109}"/>
              </a:ext>
            </a:extLst>
          </p:cNvPr>
          <p:cNvSpPr txBox="1">
            <a:spLocks noChangeArrowheads="1"/>
          </p:cNvSpPr>
          <p:nvPr/>
        </p:nvSpPr>
        <p:spPr bwMode="auto">
          <a:xfrm>
            <a:off x="211667" y="1144714"/>
            <a:ext cx="9220200" cy="447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pPr defTabSz="457195"/>
            <a:r>
              <a:rPr lang="en-US" kern="0" cap="all" dirty="0">
                <a:solidFill>
                  <a:srgbClr val="004266"/>
                </a:solidFill>
              </a:rPr>
              <a:t>ML is the natural intersection of two disciplines</a:t>
            </a:r>
            <a:br>
              <a:rPr lang="en-US" kern="0" dirty="0">
                <a:solidFill>
                  <a:srgbClr val="004266"/>
                </a:solidFill>
              </a:rPr>
            </a:br>
            <a:endParaRPr lang="en-US" b="0" kern="0" dirty="0">
              <a:solidFill>
                <a:srgbClr val="004266"/>
              </a:solidFill>
            </a:endParaRPr>
          </a:p>
        </p:txBody>
      </p:sp>
      <p:sp>
        <p:nvSpPr>
          <p:cNvPr id="12" name="TextBox 11">
            <a:extLst>
              <a:ext uri="{FF2B5EF4-FFF2-40B4-BE49-F238E27FC236}">
                <a16:creationId xmlns:a16="http://schemas.microsoft.com/office/drawing/2014/main" id="{8DB244D9-1889-4919-94D3-C47674FDFC14}"/>
              </a:ext>
            </a:extLst>
          </p:cNvPr>
          <p:cNvSpPr txBox="1"/>
          <p:nvPr/>
        </p:nvSpPr>
        <p:spPr>
          <a:xfrm>
            <a:off x="211667" y="2468033"/>
            <a:ext cx="3035880" cy="707886"/>
          </a:xfrm>
          <a:prstGeom prst="rect">
            <a:avLst/>
          </a:prstGeom>
          <a:noFill/>
        </p:spPr>
        <p:txBody>
          <a:bodyPr wrap="square" rtlCol="0">
            <a:spAutoFit/>
          </a:bodyPr>
          <a:lstStyle/>
          <a:p>
            <a:pPr defTabSz="457195"/>
            <a:r>
              <a:rPr lang="en-US" sz="2000" dirty="0">
                <a:solidFill>
                  <a:srgbClr val="004266"/>
                </a:solidFill>
              </a:rPr>
              <a:t>How we build machines that solve problems.</a:t>
            </a:r>
          </a:p>
        </p:txBody>
      </p:sp>
      <p:sp>
        <p:nvSpPr>
          <p:cNvPr id="13" name="TextBox 12">
            <a:extLst>
              <a:ext uri="{FF2B5EF4-FFF2-40B4-BE49-F238E27FC236}">
                <a16:creationId xmlns:a16="http://schemas.microsoft.com/office/drawing/2014/main" id="{27515A05-6688-48F3-BCCD-DE49D5F92A47}"/>
              </a:ext>
            </a:extLst>
          </p:cNvPr>
          <p:cNvSpPr txBox="1"/>
          <p:nvPr/>
        </p:nvSpPr>
        <p:spPr>
          <a:xfrm>
            <a:off x="6386178" y="2468033"/>
            <a:ext cx="2784385" cy="707886"/>
          </a:xfrm>
          <a:prstGeom prst="rect">
            <a:avLst/>
          </a:prstGeom>
          <a:noFill/>
        </p:spPr>
        <p:txBody>
          <a:bodyPr wrap="square" rtlCol="0">
            <a:spAutoFit/>
          </a:bodyPr>
          <a:lstStyle/>
          <a:p>
            <a:pPr defTabSz="457195"/>
            <a:r>
              <a:rPr lang="en-US" sz="2000" dirty="0">
                <a:solidFill>
                  <a:srgbClr val="004266"/>
                </a:solidFill>
              </a:rPr>
              <a:t>What conclusions can be inferred from data.</a:t>
            </a:r>
          </a:p>
        </p:txBody>
      </p:sp>
      <p:sp>
        <p:nvSpPr>
          <p:cNvPr id="14" name="TextBox 13">
            <a:extLst>
              <a:ext uri="{FF2B5EF4-FFF2-40B4-BE49-F238E27FC236}">
                <a16:creationId xmlns:a16="http://schemas.microsoft.com/office/drawing/2014/main" id="{393AF185-1A6B-47D4-B712-4B6A6E248504}"/>
              </a:ext>
            </a:extLst>
          </p:cNvPr>
          <p:cNvSpPr txBox="1"/>
          <p:nvPr/>
        </p:nvSpPr>
        <p:spPr>
          <a:xfrm>
            <a:off x="2837498" y="4339721"/>
            <a:ext cx="3805187" cy="707886"/>
          </a:xfrm>
          <a:prstGeom prst="rect">
            <a:avLst/>
          </a:prstGeom>
          <a:noFill/>
        </p:spPr>
        <p:txBody>
          <a:bodyPr wrap="square" rtlCol="0">
            <a:spAutoFit/>
          </a:bodyPr>
          <a:lstStyle/>
          <a:p>
            <a:pPr defTabSz="457195"/>
            <a:r>
              <a:rPr lang="en-US" sz="2000" dirty="0">
                <a:solidFill>
                  <a:srgbClr val="004266"/>
                </a:solidFill>
              </a:rPr>
              <a:t>How do we get computers to program themselves.</a:t>
            </a:r>
          </a:p>
        </p:txBody>
      </p:sp>
      <p:cxnSp>
        <p:nvCxnSpPr>
          <p:cNvPr id="3" name="Straight Arrow Connector 2">
            <a:extLst>
              <a:ext uri="{FF2B5EF4-FFF2-40B4-BE49-F238E27FC236}">
                <a16:creationId xmlns:a16="http://schemas.microsoft.com/office/drawing/2014/main" id="{A74D8C6F-9131-4920-BC0F-494E0876DA05}"/>
              </a:ext>
            </a:extLst>
          </p:cNvPr>
          <p:cNvCxnSpPr>
            <a:cxnSpLocks/>
          </p:cNvCxnSpPr>
          <p:nvPr/>
        </p:nvCxnSpPr>
        <p:spPr>
          <a:xfrm flipV="1">
            <a:off x="4649839" y="3696715"/>
            <a:ext cx="0" cy="643009"/>
          </a:xfrm>
          <a:prstGeom prst="straightConnector1">
            <a:avLst/>
          </a:prstGeom>
          <a:ln w="38100">
            <a:solidFill>
              <a:srgbClr val="004266"/>
            </a:solidFill>
            <a:tailEnd type="triangle"/>
          </a:ln>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2971800" y="1879424"/>
            <a:ext cx="2011680" cy="2011680"/>
          </a:xfrm>
          <a:prstGeom prst="ellipse">
            <a:avLst/>
          </a:prstGeom>
          <a:solidFill>
            <a:srgbClr val="C0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Ins="365760" rtlCol="0" anchor="ctr"/>
          <a:lstStyle/>
          <a:p>
            <a:pPr algn="ctr" defTabSz="457195"/>
            <a:r>
              <a:rPr lang="en-US" sz="1400" b="1" dirty="0">
                <a:solidFill>
                  <a:schemeClr val="bg1"/>
                </a:solidFill>
              </a:rPr>
              <a:t>Computer Science</a:t>
            </a:r>
          </a:p>
        </p:txBody>
      </p:sp>
      <p:sp>
        <p:nvSpPr>
          <p:cNvPr id="10" name="Oval 9"/>
          <p:cNvSpPr/>
          <p:nvPr/>
        </p:nvSpPr>
        <p:spPr>
          <a:xfrm>
            <a:off x="4374880" y="1913817"/>
            <a:ext cx="2011680" cy="2011680"/>
          </a:xfrm>
          <a:prstGeom prst="ellipse">
            <a:avLst/>
          </a:prstGeom>
          <a:solidFill>
            <a:schemeClr val="tx1">
              <a:lumMod val="75000"/>
              <a:alpha val="6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pPr algn="ctr" defTabSz="457195"/>
            <a:r>
              <a:rPr lang="en-US" sz="1400" b="1" dirty="0">
                <a:solidFill>
                  <a:schemeClr val="bg1"/>
                </a:solidFill>
              </a:rPr>
              <a:t>Statistics</a:t>
            </a:r>
          </a:p>
        </p:txBody>
      </p:sp>
      <p:sp>
        <p:nvSpPr>
          <p:cNvPr id="4" name="TextBox 3"/>
          <p:cNvSpPr txBox="1"/>
          <p:nvPr/>
        </p:nvSpPr>
        <p:spPr>
          <a:xfrm>
            <a:off x="4367932" y="2141465"/>
            <a:ext cx="615553" cy="1551517"/>
          </a:xfrm>
          <a:prstGeom prst="rect">
            <a:avLst/>
          </a:prstGeom>
          <a:noFill/>
        </p:spPr>
        <p:txBody>
          <a:bodyPr vert="vert270" wrap="square" rtlCol="0" anchor="ctr" anchorCtr="1">
            <a:spAutoFit/>
          </a:bodyPr>
          <a:lstStyle/>
          <a:p>
            <a:pPr defTabSz="457195"/>
            <a:r>
              <a:rPr lang="en-US" sz="1400" b="1" dirty="0">
                <a:solidFill>
                  <a:schemeClr val="bg1"/>
                </a:solidFill>
              </a:rPr>
              <a:t>Machine Learning</a:t>
            </a:r>
          </a:p>
        </p:txBody>
      </p:sp>
      <p:sp>
        <p:nvSpPr>
          <p:cNvPr id="5" name="Text Placeholder 4"/>
          <p:cNvSpPr>
            <a:spLocks noGrp="1"/>
          </p:cNvSpPr>
          <p:nvPr>
            <p:ph type="body" sz="quarter" idx="10"/>
          </p:nvPr>
        </p:nvSpPr>
        <p:spPr/>
        <p:txBody>
          <a:bodyPr/>
          <a:lstStyle/>
          <a:p>
            <a:r>
              <a:rPr lang="en-US" dirty="0">
                <a:solidFill>
                  <a:srgbClr val="FFFFFF"/>
                </a:solidFill>
              </a:rPr>
              <a:t>Overview of Machine Learning</a:t>
            </a:r>
          </a:p>
          <a:p>
            <a:endParaRPr lang="en-US" dirty="0"/>
          </a:p>
        </p:txBody>
      </p:sp>
    </p:spTree>
    <p:custDataLst>
      <p:tags r:id="rId1"/>
    </p:custDataLst>
    <p:extLst>
      <p:ext uri="{BB962C8B-B14F-4D97-AF65-F5344CB8AC3E}">
        <p14:creationId xmlns:p14="http://schemas.microsoft.com/office/powerpoint/2010/main" val="123246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1"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par>
                                <p:cTn id="16" presetID="9" presetClass="entr" presetSubtype="0" fill="hold" grpId="1"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3" grpId="1"/>
      <p:bldP spid="14" grpId="0"/>
      <p:bldP spid="2" grpId="0" animBg="1"/>
      <p:bldP spid="10" grpId="0" animBg="1"/>
      <p:bldP spid="10" grpId="1" animBg="1"/>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Content Placeholder 4">
            <a:extLst>
              <a:ext uri="{FF2B5EF4-FFF2-40B4-BE49-F238E27FC236}">
                <a16:creationId xmlns:a16="http://schemas.microsoft.com/office/drawing/2014/main" id="{43D9A609-84B9-4534-B2D7-A8A0C1CD3FEB}"/>
              </a:ext>
            </a:extLst>
          </p:cNvPr>
          <p:cNvSpPr txBox="1">
            <a:spLocks/>
          </p:cNvSpPr>
          <p:nvPr/>
        </p:nvSpPr>
        <p:spPr>
          <a:xfrm>
            <a:off x="5387645" y="1174482"/>
            <a:ext cx="1447799" cy="427172"/>
          </a:xfrm>
          <a:prstGeom prst="rect">
            <a:avLst/>
          </a:prstGeom>
        </p:spPr>
        <p:txBody>
          <a:bodyPr/>
          <a:lstStyle>
            <a:lvl1pPr marL="231770" indent="-231770" algn="l" rtl="0" eaLnBrk="0" fontAlgn="base" hangingPunct="0">
              <a:spcBef>
                <a:spcPct val="20000"/>
              </a:spcBef>
              <a:spcAft>
                <a:spcPct val="0"/>
              </a:spcAft>
              <a:buChar char="•"/>
              <a:defRPr sz="2000">
                <a:solidFill>
                  <a:srgbClr val="004266"/>
                </a:solidFill>
                <a:latin typeface="+mn-lt"/>
                <a:ea typeface="MS PGothic" panose="020B0600070205080204" pitchFamily="34" charset="-128"/>
                <a:cs typeface="MS PGothic" panose="020B0600070205080204" pitchFamily="34" charset="-128"/>
              </a:defRPr>
            </a:lvl1pPr>
            <a:lvl2pPr marL="457189" indent="-228594" algn="l" rtl="0" eaLnBrk="0" fontAlgn="base" hangingPunct="0">
              <a:spcBef>
                <a:spcPct val="20000"/>
              </a:spcBef>
              <a:spcAft>
                <a:spcPct val="0"/>
              </a:spcAft>
              <a:buFont typeface="Arial" panose="020B0604020202020204" pitchFamily="34" charset="0"/>
              <a:buChar char="–"/>
              <a:defRPr>
                <a:solidFill>
                  <a:srgbClr val="004266"/>
                </a:solidFill>
                <a:latin typeface="+mn-lt"/>
                <a:ea typeface="MS PGothic" panose="020B0600070205080204" pitchFamily="34" charset="-128"/>
              </a:defRPr>
            </a:lvl2pPr>
            <a:lvl3pPr marL="685783" indent="-228594"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S PGothic" panose="020B0600070205080204" pitchFamily="34" charset="-128"/>
              </a:defRPr>
            </a:lvl3pPr>
            <a:lvl4pPr marL="914378" indent="-228594" algn="l" rtl="0" eaLnBrk="0" fontAlgn="base" hangingPunct="0">
              <a:spcBef>
                <a:spcPct val="20000"/>
              </a:spcBef>
              <a:spcAft>
                <a:spcPct val="0"/>
              </a:spcAft>
              <a:buFont typeface="Arial" panose="020B0604020202020204" pitchFamily="34" charset="0"/>
              <a:buChar char="•"/>
              <a:defRPr sz="1400">
                <a:solidFill>
                  <a:schemeClr val="tx1"/>
                </a:solidFill>
                <a:latin typeface="+mn-lt"/>
                <a:ea typeface="MS PGothic" panose="020B0600070205080204" pitchFamily="34" charset="-128"/>
              </a:defRPr>
            </a:lvl4pPr>
            <a:lvl5pPr marL="2057348" indent="-228594"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537" indent="-228594" algn="l" rtl="0" eaLnBrk="1" fontAlgn="base" hangingPunct="1">
              <a:spcBef>
                <a:spcPct val="20000"/>
              </a:spcBef>
              <a:spcAft>
                <a:spcPct val="0"/>
              </a:spcAft>
              <a:buChar char="»"/>
              <a:defRPr sz="2000">
                <a:solidFill>
                  <a:schemeClr val="tx1"/>
                </a:solidFill>
                <a:latin typeface="+mn-lt"/>
              </a:defRPr>
            </a:lvl6pPr>
            <a:lvl7pPr marL="2971726" indent="-228594" algn="l" rtl="0" eaLnBrk="1" fontAlgn="base" hangingPunct="1">
              <a:spcBef>
                <a:spcPct val="20000"/>
              </a:spcBef>
              <a:spcAft>
                <a:spcPct val="0"/>
              </a:spcAft>
              <a:buChar char="»"/>
              <a:defRPr sz="2000">
                <a:solidFill>
                  <a:schemeClr val="tx1"/>
                </a:solidFill>
                <a:latin typeface="+mn-lt"/>
              </a:defRPr>
            </a:lvl7pPr>
            <a:lvl8pPr marL="3428915" indent="-228594" algn="l" rtl="0" eaLnBrk="1" fontAlgn="base" hangingPunct="1">
              <a:spcBef>
                <a:spcPct val="20000"/>
              </a:spcBef>
              <a:spcAft>
                <a:spcPct val="0"/>
              </a:spcAft>
              <a:buChar char="»"/>
              <a:defRPr sz="2000">
                <a:solidFill>
                  <a:schemeClr val="tx1"/>
                </a:solidFill>
                <a:latin typeface="+mn-lt"/>
              </a:defRPr>
            </a:lvl8pPr>
            <a:lvl9pPr marL="3886103" indent="-228594" algn="l" rtl="0" eaLnBrk="1" fontAlgn="base" hangingPunct="1">
              <a:spcBef>
                <a:spcPct val="20000"/>
              </a:spcBef>
              <a:spcAft>
                <a:spcPct val="0"/>
              </a:spcAft>
              <a:buChar char="»"/>
              <a:defRPr sz="2000">
                <a:solidFill>
                  <a:schemeClr val="tx1"/>
                </a:solidFill>
                <a:latin typeface="+mn-lt"/>
              </a:defRPr>
            </a:lvl9pPr>
          </a:lstStyle>
          <a:p>
            <a:pPr marL="0" indent="0">
              <a:buNone/>
            </a:pPr>
            <a:r>
              <a:rPr lang="en-US" b="1" kern="0" dirty="0"/>
              <a:t>Unlabeled</a:t>
            </a:r>
            <a:r>
              <a:rPr lang="en-US" kern="0" dirty="0"/>
              <a:t>			</a:t>
            </a:r>
          </a:p>
        </p:txBody>
      </p:sp>
      <p:pic>
        <p:nvPicPr>
          <p:cNvPr id="25" name="Picture 24" descr="A person sitting at a table with a plate of food&#10;&#10;Description generated with very high confidence">
            <a:extLst>
              <a:ext uri="{FF2B5EF4-FFF2-40B4-BE49-F238E27FC236}">
                <a16:creationId xmlns:a16="http://schemas.microsoft.com/office/drawing/2014/main" id="{630AEC27-3968-4FA8-8FAA-2448899CE67B}"/>
              </a:ext>
            </a:extLst>
          </p:cNvPr>
          <p:cNvPicPr>
            <a:picLocks noChangeAspect="1"/>
          </p:cNvPicPr>
          <p:nvPr/>
        </p:nvPicPr>
        <p:blipFill rotWithShape="1">
          <a:blip r:embed="rId3"/>
          <a:srcRect l="7628" t="5333" r="373" b="-5333"/>
          <a:stretch/>
        </p:blipFill>
        <p:spPr>
          <a:xfrm>
            <a:off x="616059" y="3409952"/>
            <a:ext cx="1733228" cy="1412957"/>
          </a:xfrm>
          <a:prstGeom prst="rect">
            <a:avLst/>
          </a:prstGeom>
        </p:spPr>
      </p:pic>
      <p:pic>
        <p:nvPicPr>
          <p:cNvPr id="38" name="Picture 37" descr="A cat lying on a white surface&#10;&#10;Description generated with very high confidence">
            <a:extLst>
              <a:ext uri="{FF2B5EF4-FFF2-40B4-BE49-F238E27FC236}">
                <a16:creationId xmlns:a16="http://schemas.microsoft.com/office/drawing/2014/main" id="{5EA6C94D-8F11-4428-B930-C9B25658BB4C}"/>
              </a:ext>
            </a:extLst>
          </p:cNvPr>
          <p:cNvPicPr>
            <a:picLocks noChangeAspect="1"/>
          </p:cNvPicPr>
          <p:nvPr/>
        </p:nvPicPr>
        <p:blipFill>
          <a:blip r:embed="rId4"/>
          <a:stretch>
            <a:fillRect/>
          </a:stretch>
        </p:blipFill>
        <p:spPr>
          <a:xfrm>
            <a:off x="609600" y="1504950"/>
            <a:ext cx="1739686" cy="1739686"/>
          </a:xfrm>
          <a:prstGeom prst="rect">
            <a:avLst/>
          </a:prstGeom>
        </p:spPr>
      </p:pic>
      <p:sp>
        <p:nvSpPr>
          <p:cNvPr id="37" name="Content Placeholder 4">
            <a:extLst>
              <a:ext uri="{FF2B5EF4-FFF2-40B4-BE49-F238E27FC236}">
                <a16:creationId xmlns:a16="http://schemas.microsoft.com/office/drawing/2014/main" id="{99A4DC2D-2369-4DDF-8F8B-8E7813BA5E32}"/>
              </a:ext>
            </a:extLst>
          </p:cNvPr>
          <p:cNvSpPr txBox="1">
            <a:spLocks/>
          </p:cNvSpPr>
          <p:nvPr/>
        </p:nvSpPr>
        <p:spPr>
          <a:xfrm>
            <a:off x="916045" y="1098767"/>
            <a:ext cx="1986363" cy="533399"/>
          </a:xfrm>
          <a:prstGeom prst="rect">
            <a:avLst/>
          </a:prstGeom>
        </p:spPr>
        <p:txBody>
          <a:bodyPr/>
          <a:lstStyle>
            <a:lvl1pPr marL="231770" indent="-231770" algn="l" rtl="0" eaLnBrk="0" fontAlgn="base" hangingPunct="0">
              <a:spcBef>
                <a:spcPct val="20000"/>
              </a:spcBef>
              <a:spcAft>
                <a:spcPct val="0"/>
              </a:spcAft>
              <a:buChar char="•"/>
              <a:defRPr sz="2000">
                <a:solidFill>
                  <a:srgbClr val="004266"/>
                </a:solidFill>
                <a:latin typeface="+mn-lt"/>
                <a:ea typeface="MS PGothic" panose="020B0600070205080204" pitchFamily="34" charset="-128"/>
                <a:cs typeface="MS PGothic" panose="020B0600070205080204" pitchFamily="34" charset="-128"/>
              </a:defRPr>
            </a:lvl1pPr>
            <a:lvl2pPr marL="457189" indent="-228594" algn="l" rtl="0" eaLnBrk="0" fontAlgn="base" hangingPunct="0">
              <a:spcBef>
                <a:spcPct val="20000"/>
              </a:spcBef>
              <a:spcAft>
                <a:spcPct val="0"/>
              </a:spcAft>
              <a:buFont typeface="Arial" panose="020B0604020202020204" pitchFamily="34" charset="0"/>
              <a:buChar char="–"/>
              <a:defRPr>
                <a:solidFill>
                  <a:srgbClr val="004266"/>
                </a:solidFill>
                <a:latin typeface="+mn-lt"/>
                <a:ea typeface="MS PGothic" panose="020B0600070205080204" pitchFamily="34" charset="-128"/>
              </a:defRPr>
            </a:lvl2pPr>
            <a:lvl3pPr marL="685783" indent="-228594"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S PGothic" panose="020B0600070205080204" pitchFamily="34" charset="-128"/>
              </a:defRPr>
            </a:lvl3pPr>
            <a:lvl4pPr marL="914378" indent="-228594" algn="l" rtl="0" eaLnBrk="0" fontAlgn="base" hangingPunct="0">
              <a:spcBef>
                <a:spcPct val="20000"/>
              </a:spcBef>
              <a:spcAft>
                <a:spcPct val="0"/>
              </a:spcAft>
              <a:buFont typeface="Arial" panose="020B0604020202020204" pitchFamily="34" charset="0"/>
              <a:buChar char="•"/>
              <a:defRPr sz="1400">
                <a:solidFill>
                  <a:schemeClr val="tx1"/>
                </a:solidFill>
                <a:latin typeface="+mn-lt"/>
                <a:ea typeface="MS PGothic" panose="020B0600070205080204" pitchFamily="34" charset="-128"/>
              </a:defRPr>
            </a:lvl4pPr>
            <a:lvl5pPr marL="2057348" indent="-228594"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537" indent="-228594" algn="l" rtl="0" eaLnBrk="1" fontAlgn="base" hangingPunct="1">
              <a:spcBef>
                <a:spcPct val="20000"/>
              </a:spcBef>
              <a:spcAft>
                <a:spcPct val="0"/>
              </a:spcAft>
              <a:buChar char="»"/>
              <a:defRPr sz="2000">
                <a:solidFill>
                  <a:schemeClr val="tx1"/>
                </a:solidFill>
                <a:latin typeface="+mn-lt"/>
              </a:defRPr>
            </a:lvl6pPr>
            <a:lvl7pPr marL="2971726" indent="-228594" algn="l" rtl="0" eaLnBrk="1" fontAlgn="base" hangingPunct="1">
              <a:spcBef>
                <a:spcPct val="20000"/>
              </a:spcBef>
              <a:spcAft>
                <a:spcPct val="0"/>
              </a:spcAft>
              <a:buChar char="»"/>
              <a:defRPr sz="2000">
                <a:solidFill>
                  <a:schemeClr val="tx1"/>
                </a:solidFill>
                <a:latin typeface="+mn-lt"/>
              </a:defRPr>
            </a:lvl7pPr>
            <a:lvl8pPr marL="3428915" indent="-228594" algn="l" rtl="0" eaLnBrk="1" fontAlgn="base" hangingPunct="1">
              <a:spcBef>
                <a:spcPct val="20000"/>
              </a:spcBef>
              <a:spcAft>
                <a:spcPct val="0"/>
              </a:spcAft>
              <a:buChar char="»"/>
              <a:defRPr sz="2000">
                <a:solidFill>
                  <a:schemeClr val="tx1"/>
                </a:solidFill>
                <a:latin typeface="+mn-lt"/>
              </a:defRPr>
            </a:lvl8pPr>
            <a:lvl9pPr marL="3886103" indent="-228594" algn="l" rtl="0" eaLnBrk="1" fontAlgn="base" hangingPunct="1">
              <a:spcBef>
                <a:spcPct val="20000"/>
              </a:spcBef>
              <a:spcAft>
                <a:spcPct val="0"/>
              </a:spcAft>
              <a:buChar char="»"/>
              <a:defRPr sz="2000">
                <a:solidFill>
                  <a:schemeClr val="tx1"/>
                </a:solidFill>
                <a:latin typeface="+mn-lt"/>
              </a:defRPr>
            </a:lvl9pPr>
          </a:lstStyle>
          <a:p>
            <a:pPr marL="0" indent="0">
              <a:buNone/>
            </a:pPr>
            <a:r>
              <a:rPr lang="en-US" b="1" kern="0" dirty="0"/>
              <a:t>Labeled </a:t>
            </a:r>
            <a:r>
              <a:rPr lang="en-US" kern="0" dirty="0"/>
              <a:t>		</a:t>
            </a:r>
          </a:p>
        </p:txBody>
      </p:sp>
      <p:pic>
        <p:nvPicPr>
          <p:cNvPr id="1026" name="Picture 2" descr="http://www.pitchknives.com/wp-content/uploads/2012/08/ravioli-stamp.jpg">
            <a:extLst>
              <a:ext uri="{FF2B5EF4-FFF2-40B4-BE49-F238E27FC236}">
                <a16:creationId xmlns:a16="http://schemas.microsoft.com/office/drawing/2014/main" id="{AA72EA77-8902-42DF-B5F3-49E7178C72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7484" y="1591001"/>
            <a:ext cx="1727201" cy="1727201"/>
          </a:xfrm>
          <a:prstGeom prst="rect">
            <a:avLst/>
          </a:prstGeom>
          <a:solidFill>
            <a:schemeClr val="bg1">
              <a:lumMod val="95000"/>
            </a:schemeClr>
          </a:solidFill>
          <a:extLst/>
        </p:spPr>
      </p:pic>
      <p:pic>
        <p:nvPicPr>
          <p:cNvPr id="1028" name="Picture 4" descr="http://www.pitchknives.com/wp-content/uploads/2012/08/avocado-slicer.jpg">
            <a:extLst>
              <a:ext uri="{FF2B5EF4-FFF2-40B4-BE49-F238E27FC236}">
                <a16:creationId xmlns:a16="http://schemas.microsoft.com/office/drawing/2014/main" id="{FBE9AEF4-2291-4178-8873-CB02648FDE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8402" y="1601656"/>
            <a:ext cx="1579697" cy="1579697"/>
          </a:xfrm>
          <a:prstGeom prst="rect">
            <a:avLst/>
          </a:prstGeom>
          <a:noFill/>
          <a:extLst>
            <a:ext uri="{909E8E84-426E-40DD-AFC4-6F175D3DCCD1}">
              <a14:hiddenFill xmlns:a14="http://schemas.microsoft.com/office/drawing/2010/main">
                <a:solidFill>
                  <a:srgbClr val="FFFFFF"/>
                </a:solidFill>
              </a14:hiddenFill>
            </a:ext>
          </a:extLst>
        </p:spPr>
      </p:pic>
      <p:sp>
        <p:nvSpPr>
          <p:cNvPr id="41" name="Content Placeholder 4">
            <a:extLst>
              <a:ext uri="{FF2B5EF4-FFF2-40B4-BE49-F238E27FC236}">
                <a16:creationId xmlns:a16="http://schemas.microsoft.com/office/drawing/2014/main" id="{86257C4C-4D68-4952-B154-4FC61961EB90}"/>
              </a:ext>
            </a:extLst>
          </p:cNvPr>
          <p:cNvSpPr txBox="1">
            <a:spLocks/>
          </p:cNvSpPr>
          <p:nvPr/>
        </p:nvSpPr>
        <p:spPr>
          <a:xfrm>
            <a:off x="2655910" y="2107449"/>
            <a:ext cx="611534" cy="413609"/>
          </a:xfrm>
          <a:prstGeom prst="rect">
            <a:avLst/>
          </a:prstGeom>
        </p:spPr>
        <p:txBody>
          <a:bodyPr vert="horz"/>
          <a:lstStyle>
            <a:lvl1pPr marL="231770" indent="-231770" algn="l" rtl="0" eaLnBrk="0" fontAlgn="base" hangingPunct="0">
              <a:spcBef>
                <a:spcPct val="20000"/>
              </a:spcBef>
              <a:spcAft>
                <a:spcPct val="0"/>
              </a:spcAft>
              <a:buChar char="•"/>
              <a:defRPr sz="2000">
                <a:solidFill>
                  <a:srgbClr val="004266"/>
                </a:solidFill>
                <a:latin typeface="+mn-lt"/>
                <a:ea typeface="MS PGothic" panose="020B0600070205080204" pitchFamily="34" charset="-128"/>
                <a:cs typeface="MS PGothic" panose="020B0600070205080204" pitchFamily="34" charset="-128"/>
              </a:defRPr>
            </a:lvl1pPr>
            <a:lvl2pPr marL="457189" indent="-228594" algn="l" rtl="0" eaLnBrk="0" fontAlgn="base" hangingPunct="0">
              <a:spcBef>
                <a:spcPct val="20000"/>
              </a:spcBef>
              <a:spcAft>
                <a:spcPct val="0"/>
              </a:spcAft>
              <a:buFont typeface="Arial" panose="020B0604020202020204" pitchFamily="34" charset="0"/>
              <a:buChar char="–"/>
              <a:defRPr>
                <a:solidFill>
                  <a:srgbClr val="004266"/>
                </a:solidFill>
                <a:latin typeface="+mn-lt"/>
                <a:ea typeface="MS PGothic" panose="020B0600070205080204" pitchFamily="34" charset="-128"/>
              </a:defRPr>
            </a:lvl2pPr>
            <a:lvl3pPr marL="685783" indent="-228594"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S PGothic" panose="020B0600070205080204" pitchFamily="34" charset="-128"/>
              </a:defRPr>
            </a:lvl3pPr>
            <a:lvl4pPr marL="914378" indent="-228594" algn="l" rtl="0" eaLnBrk="0" fontAlgn="base" hangingPunct="0">
              <a:spcBef>
                <a:spcPct val="20000"/>
              </a:spcBef>
              <a:spcAft>
                <a:spcPct val="0"/>
              </a:spcAft>
              <a:buFont typeface="Arial" panose="020B0604020202020204" pitchFamily="34" charset="0"/>
              <a:buChar char="•"/>
              <a:defRPr sz="1400">
                <a:solidFill>
                  <a:schemeClr val="tx1"/>
                </a:solidFill>
                <a:latin typeface="+mn-lt"/>
                <a:ea typeface="MS PGothic" panose="020B0600070205080204" pitchFamily="34" charset="-128"/>
              </a:defRPr>
            </a:lvl4pPr>
            <a:lvl5pPr marL="2057348" indent="-228594"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537" indent="-228594" algn="l" rtl="0" eaLnBrk="1" fontAlgn="base" hangingPunct="1">
              <a:spcBef>
                <a:spcPct val="20000"/>
              </a:spcBef>
              <a:spcAft>
                <a:spcPct val="0"/>
              </a:spcAft>
              <a:buChar char="»"/>
              <a:defRPr sz="2000">
                <a:solidFill>
                  <a:schemeClr val="tx1"/>
                </a:solidFill>
                <a:latin typeface="+mn-lt"/>
              </a:defRPr>
            </a:lvl6pPr>
            <a:lvl7pPr marL="2971726" indent="-228594" algn="l" rtl="0" eaLnBrk="1" fontAlgn="base" hangingPunct="1">
              <a:spcBef>
                <a:spcPct val="20000"/>
              </a:spcBef>
              <a:spcAft>
                <a:spcPct val="0"/>
              </a:spcAft>
              <a:buChar char="»"/>
              <a:defRPr sz="2000">
                <a:solidFill>
                  <a:schemeClr val="tx1"/>
                </a:solidFill>
                <a:latin typeface="+mn-lt"/>
              </a:defRPr>
            </a:lvl7pPr>
            <a:lvl8pPr marL="3428915" indent="-228594" algn="l" rtl="0" eaLnBrk="1" fontAlgn="base" hangingPunct="1">
              <a:spcBef>
                <a:spcPct val="20000"/>
              </a:spcBef>
              <a:spcAft>
                <a:spcPct val="0"/>
              </a:spcAft>
              <a:buChar char="»"/>
              <a:defRPr sz="2000">
                <a:solidFill>
                  <a:schemeClr val="tx1"/>
                </a:solidFill>
                <a:latin typeface="+mn-lt"/>
              </a:defRPr>
            </a:lvl8pPr>
            <a:lvl9pPr marL="3886103" indent="-228594" algn="l" rtl="0" eaLnBrk="1" fontAlgn="base" hangingPunct="1">
              <a:spcBef>
                <a:spcPct val="20000"/>
              </a:spcBef>
              <a:spcAft>
                <a:spcPct val="0"/>
              </a:spcAft>
              <a:buChar char="»"/>
              <a:defRPr sz="2000">
                <a:solidFill>
                  <a:schemeClr val="tx1"/>
                </a:solidFill>
                <a:latin typeface="+mn-lt"/>
              </a:defRPr>
            </a:lvl9pPr>
          </a:lstStyle>
          <a:p>
            <a:pPr marL="0" indent="0">
              <a:buNone/>
            </a:pPr>
            <a:r>
              <a:rPr lang="en-US" kern="0" dirty="0"/>
              <a:t>Cat	</a:t>
            </a:r>
          </a:p>
        </p:txBody>
      </p:sp>
      <p:sp>
        <p:nvSpPr>
          <p:cNvPr id="42" name="Content Placeholder 4">
            <a:extLst>
              <a:ext uri="{FF2B5EF4-FFF2-40B4-BE49-F238E27FC236}">
                <a16:creationId xmlns:a16="http://schemas.microsoft.com/office/drawing/2014/main" id="{73EF4E9F-A62E-4C86-BD4B-A03046660294}"/>
              </a:ext>
            </a:extLst>
          </p:cNvPr>
          <p:cNvSpPr txBox="1">
            <a:spLocks/>
          </p:cNvSpPr>
          <p:nvPr/>
        </p:nvSpPr>
        <p:spPr>
          <a:xfrm>
            <a:off x="2652814" y="3555619"/>
            <a:ext cx="1066800" cy="664005"/>
          </a:xfrm>
          <a:prstGeom prst="rect">
            <a:avLst/>
          </a:prstGeom>
        </p:spPr>
        <p:txBody>
          <a:bodyPr/>
          <a:lstStyle>
            <a:lvl1pPr marL="231770" indent="-231770" algn="l" rtl="0" eaLnBrk="0" fontAlgn="base" hangingPunct="0">
              <a:spcBef>
                <a:spcPct val="20000"/>
              </a:spcBef>
              <a:spcAft>
                <a:spcPct val="0"/>
              </a:spcAft>
              <a:buChar char="•"/>
              <a:defRPr sz="2000">
                <a:solidFill>
                  <a:srgbClr val="004266"/>
                </a:solidFill>
                <a:latin typeface="+mn-lt"/>
                <a:ea typeface="MS PGothic" panose="020B0600070205080204" pitchFamily="34" charset="-128"/>
                <a:cs typeface="MS PGothic" panose="020B0600070205080204" pitchFamily="34" charset="-128"/>
              </a:defRPr>
            </a:lvl1pPr>
            <a:lvl2pPr marL="457189" indent="-228594" algn="l" rtl="0" eaLnBrk="0" fontAlgn="base" hangingPunct="0">
              <a:spcBef>
                <a:spcPct val="20000"/>
              </a:spcBef>
              <a:spcAft>
                <a:spcPct val="0"/>
              </a:spcAft>
              <a:buFont typeface="Arial" panose="020B0604020202020204" pitchFamily="34" charset="0"/>
              <a:buChar char="–"/>
              <a:defRPr>
                <a:solidFill>
                  <a:srgbClr val="004266"/>
                </a:solidFill>
                <a:latin typeface="+mn-lt"/>
                <a:ea typeface="MS PGothic" panose="020B0600070205080204" pitchFamily="34" charset="-128"/>
              </a:defRPr>
            </a:lvl2pPr>
            <a:lvl3pPr marL="685783" indent="-228594"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S PGothic" panose="020B0600070205080204" pitchFamily="34" charset="-128"/>
              </a:defRPr>
            </a:lvl3pPr>
            <a:lvl4pPr marL="914378" indent="-228594" algn="l" rtl="0" eaLnBrk="0" fontAlgn="base" hangingPunct="0">
              <a:spcBef>
                <a:spcPct val="20000"/>
              </a:spcBef>
              <a:spcAft>
                <a:spcPct val="0"/>
              </a:spcAft>
              <a:buFont typeface="Arial" panose="020B0604020202020204" pitchFamily="34" charset="0"/>
              <a:buChar char="•"/>
              <a:defRPr sz="1400">
                <a:solidFill>
                  <a:schemeClr val="tx1"/>
                </a:solidFill>
                <a:latin typeface="+mn-lt"/>
                <a:ea typeface="MS PGothic" panose="020B0600070205080204" pitchFamily="34" charset="-128"/>
              </a:defRPr>
            </a:lvl4pPr>
            <a:lvl5pPr marL="2057348" indent="-228594"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537" indent="-228594" algn="l" rtl="0" eaLnBrk="1" fontAlgn="base" hangingPunct="1">
              <a:spcBef>
                <a:spcPct val="20000"/>
              </a:spcBef>
              <a:spcAft>
                <a:spcPct val="0"/>
              </a:spcAft>
              <a:buChar char="»"/>
              <a:defRPr sz="2000">
                <a:solidFill>
                  <a:schemeClr val="tx1"/>
                </a:solidFill>
                <a:latin typeface="+mn-lt"/>
              </a:defRPr>
            </a:lvl6pPr>
            <a:lvl7pPr marL="2971726" indent="-228594" algn="l" rtl="0" eaLnBrk="1" fontAlgn="base" hangingPunct="1">
              <a:spcBef>
                <a:spcPct val="20000"/>
              </a:spcBef>
              <a:spcAft>
                <a:spcPct val="0"/>
              </a:spcAft>
              <a:buChar char="»"/>
              <a:defRPr sz="2000">
                <a:solidFill>
                  <a:schemeClr val="tx1"/>
                </a:solidFill>
                <a:latin typeface="+mn-lt"/>
              </a:defRPr>
            </a:lvl7pPr>
            <a:lvl8pPr marL="3428915" indent="-228594" algn="l" rtl="0" eaLnBrk="1" fontAlgn="base" hangingPunct="1">
              <a:spcBef>
                <a:spcPct val="20000"/>
              </a:spcBef>
              <a:spcAft>
                <a:spcPct val="0"/>
              </a:spcAft>
              <a:buChar char="»"/>
              <a:defRPr sz="2000">
                <a:solidFill>
                  <a:schemeClr val="tx1"/>
                </a:solidFill>
                <a:latin typeface="+mn-lt"/>
              </a:defRPr>
            </a:lvl8pPr>
            <a:lvl9pPr marL="3886103" indent="-228594" algn="l" rtl="0" eaLnBrk="1" fontAlgn="base" hangingPunct="1">
              <a:spcBef>
                <a:spcPct val="20000"/>
              </a:spcBef>
              <a:spcAft>
                <a:spcPct val="0"/>
              </a:spcAft>
              <a:buChar char="»"/>
              <a:defRPr sz="2000">
                <a:solidFill>
                  <a:schemeClr val="tx1"/>
                </a:solidFill>
                <a:latin typeface="+mn-lt"/>
              </a:defRPr>
            </a:lvl9pPr>
          </a:lstStyle>
          <a:p>
            <a:pPr marL="0" indent="0">
              <a:buNone/>
            </a:pPr>
            <a:r>
              <a:rPr lang="en-US" kern="0" dirty="0"/>
              <a:t>Hot Wings</a:t>
            </a:r>
          </a:p>
        </p:txBody>
      </p:sp>
      <p:sp>
        <p:nvSpPr>
          <p:cNvPr id="43" name="Content Placeholder 4">
            <a:extLst>
              <a:ext uri="{FF2B5EF4-FFF2-40B4-BE49-F238E27FC236}">
                <a16:creationId xmlns:a16="http://schemas.microsoft.com/office/drawing/2014/main" id="{421A8B3E-D98D-4333-ACAF-0B7EE33EF37B}"/>
              </a:ext>
            </a:extLst>
          </p:cNvPr>
          <p:cNvSpPr txBox="1">
            <a:spLocks/>
          </p:cNvSpPr>
          <p:nvPr/>
        </p:nvSpPr>
        <p:spPr>
          <a:xfrm>
            <a:off x="5423945" y="2230066"/>
            <a:ext cx="277023" cy="413609"/>
          </a:xfrm>
          <a:prstGeom prst="rect">
            <a:avLst/>
          </a:prstGeom>
        </p:spPr>
        <p:txBody>
          <a:bodyPr/>
          <a:lstStyle>
            <a:lvl1pPr marL="231770" indent="-231770" algn="l" rtl="0" eaLnBrk="0" fontAlgn="base" hangingPunct="0">
              <a:spcBef>
                <a:spcPct val="20000"/>
              </a:spcBef>
              <a:spcAft>
                <a:spcPct val="0"/>
              </a:spcAft>
              <a:buChar char="•"/>
              <a:defRPr sz="2000">
                <a:solidFill>
                  <a:srgbClr val="004266"/>
                </a:solidFill>
                <a:latin typeface="+mn-lt"/>
                <a:ea typeface="MS PGothic" panose="020B0600070205080204" pitchFamily="34" charset="-128"/>
                <a:cs typeface="MS PGothic" panose="020B0600070205080204" pitchFamily="34" charset="-128"/>
              </a:defRPr>
            </a:lvl1pPr>
            <a:lvl2pPr marL="457189" indent="-228594" algn="l" rtl="0" eaLnBrk="0" fontAlgn="base" hangingPunct="0">
              <a:spcBef>
                <a:spcPct val="20000"/>
              </a:spcBef>
              <a:spcAft>
                <a:spcPct val="0"/>
              </a:spcAft>
              <a:buFont typeface="Arial" panose="020B0604020202020204" pitchFamily="34" charset="0"/>
              <a:buChar char="–"/>
              <a:defRPr>
                <a:solidFill>
                  <a:srgbClr val="004266"/>
                </a:solidFill>
                <a:latin typeface="+mn-lt"/>
                <a:ea typeface="MS PGothic" panose="020B0600070205080204" pitchFamily="34" charset="-128"/>
              </a:defRPr>
            </a:lvl2pPr>
            <a:lvl3pPr marL="685783" indent="-228594"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S PGothic" panose="020B0600070205080204" pitchFamily="34" charset="-128"/>
              </a:defRPr>
            </a:lvl3pPr>
            <a:lvl4pPr marL="914378" indent="-228594" algn="l" rtl="0" eaLnBrk="0" fontAlgn="base" hangingPunct="0">
              <a:spcBef>
                <a:spcPct val="20000"/>
              </a:spcBef>
              <a:spcAft>
                <a:spcPct val="0"/>
              </a:spcAft>
              <a:buFont typeface="Arial" panose="020B0604020202020204" pitchFamily="34" charset="0"/>
              <a:buChar char="•"/>
              <a:defRPr sz="1400">
                <a:solidFill>
                  <a:schemeClr val="tx1"/>
                </a:solidFill>
                <a:latin typeface="+mn-lt"/>
                <a:ea typeface="MS PGothic" panose="020B0600070205080204" pitchFamily="34" charset="-128"/>
              </a:defRPr>
            </a:lvl4pPr>
            <a:lvl5pPr marL="2057348" indent="-228594"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537" indent="-228594" algn="l" rtl="0" eaLnBrk="1" fontAlgn="base" hangingPunct="1">
              <a:spcBef>
                <a:spcPct val="20000"/>
              </a:spcBef>
              <a:spcAft>
                <a:spcPct val="0"/>
              </a:spcAft>
              <a:buChar char="»"/>
              <a:defRPr sz="2000">
                <a:solidFill>
                  <a:schemeClr val="tx1"/>
                </a:solidFill>
                <a:latin typeface="+mn-lt"/>
              </a:defRPr>
            </a:lvl6pPr>
            <a:lvl7pPr marL="2971726" indent="-228594" algn="l" rtl="0" eaLnBrk="1" fontAlgn="base" hangingPunct="1">
              <a:spcBef>
                <a:spcPct val="20000"/>
              </a:spcBef>
              <a:spcAft>
                <a:spcPct val="0"/>
              </a:spcAft>
              <a:buChar char="»"/>
              <a:defRPr sz="2000">
                <a:solidFill>
                  <a:schemeClr val="tx1"/>
                </a:solidFill>
                <a:latin typeface="+mn-lt"/>
              </a:defRPr>
            </a:lvl7pPr>
            <a:lvl8pPr marL="3428915" indent="-228594" algn="l" rtl="0" eaLnBrk="1" fontAlgn="base" hangingPunct="1">
              <a:spcBef>
                <a:spcPct val="20000"/>
              </a:spcBef>
              <a:spcAft>
                <a:spcPct val="0"/>
              </a:spcAft>
              <a:buChar char="»"/>
              <a:defRPr sz="2000">
                <a:solidFill>
                  <a:schemeClr val="tx1"/>
                </a:solidFill>
                <a:latin typeface="+mn-lt"/>
              </a:defRPr>
            </a:lvl8pPr>
            <a:lvl9pPr marL="3886103" indent="-228594" algn="l" rtl="0" eaLnBrk="1" fontAlgn="base" hangingPunct="1">
              <a:spcBef>
                <a:spcPct val="20000"/>
              </a:spcBef>
              <a:spcAft>
                <a:spcPct val="0"/>
              </a:spcAft>
              <a:buChar char="»"/>
              <a:defRPr sz="2000">
                <a:solidFill>
                  <a:schemeClr val="tx1"/>
                </a:solidFill>
                <a:latin typeface="+mn-lt"/>
              </a:defRPr>
            </a:lvl9pPr>
          </a:lstStyle>
          <a:p>
            <a:pPr marL="0" indent="0">
              <a:buNone/>
            </a:pPr>
            <a:r>
              <a:rPr lang="en-US" kern="0" dirty="0"/>
              <a:t>? 		</a:t>
            </a:r>
          </a:p>
        </p:txBody>
      </p:sp>
      <p:sp>
        <p:nvSpPr>
          <p:cNvPr id="44" name="Content Placeholder 4">
            <a:extLst>
              <a:ext uri="{FF2B5EF4-FFF2-40B4-BE49-F238E27FC236}">
                <a16:creationId xmlns:a16="http://schemas.microsoft.com/office/drawing/2014/main" id="{DC6A1DC1-A2F0-4317-8522-796AFB6FA6BB}"/>
              </a:ext>
            </a:extLst>
          </p:cNvPr>
          <p:cNvSpPr txBox="1">
            <a:spLocks/>
          </p:cNvSpPr>
          <p:nvPr/>
        </p:nvSpPr>
        <p:spPr>
          <a:xfrm>
            <a:off x="7061531" y="3765282"/>
            <a:ext cx="457823" cy="592050"/>
          </a:xfrm>
          <a:prstGeom prst="rect">
            <a:avLst/>
          </a:prstGeom>
        </p:spPr>
        <p:txBody>
          <a:bodyPr/>
          <a:lstStyle>
            <a:lvl1pPr marL="231770" indent="-231770" algn="l" rtl="0" eaLnBrk="0" fontAlgn="base" hangingPunct="0">
              <a:spcBef>
                <a:spcPct val="20000"/>
              </a:spcBef>
              <a:spcAft>
                <a:spcPct val="0"/>
              </a:spcAft>
              <a:buChar char="•"/>
              <a:defRPr sz="2000">
                <a:solidFill>
                  <a:srgbClr val="004266"/>
                </a:solidFill>
                <a:latin typeface="+mn-lt"/>
                <a:ea typeface="MS PGothic" panose="020B0600070205080204" pitchFamily="34" charset="-128"/>
                <a:cs typeface="MS PGothic" panose="020B0600070205080204" pitchFamily="34" charset="-128"/>
              </a:defRPr>
            </a:lvl1pPr>
            <a:lvl2pPr marL="457189" indent="-228594" algn="l" rtl="0" eaLnBrk="0" fontAlgn="base" hangingPunct="0">
              <a:spcBef>
                <a:spcPct val="20000"/>
              </a:spcBef>
              <a:spcAft>
                <a:spcPct val="0"/>
              </a:spcAft>
              <a:buFont typeface="Arial" panose="020B0604020202020204" pitchFamily="34" charset="0"/>
              <a:buChar char="–"/>
              <a:defRPr>
                <a:solidFill>
                  <a:srgbClr val="004266"/>
                </a:solidFill>
                <a:latin typeface="+mn-lt"/>
                <a:ea typeface="MS PGothic" panose="020B0600070205080204" pitchFamily="34" charset="-128"/>
              </a:defRPr>
            </a:lvl2pPr>
            <a:lvl3pPr marL="685783" indent="-228594"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S PGothic" panose="020B0600070205080204" pitchFamily="34" charset="-128"/>
              </a:defRPr>
            </a:lvl3pPr>
            <a:lvl4pPr marL="914378" indent="-228594" algn="l" rtl="0" eaLnBrk="0" fontAlgn="base" hangingPunct="0">
              <a:spcBef>
                <a:spcPct val="20000"/>
              </a:spcBef>
              <a:spcAft>
                <a:spcPct val="0"/>
              </a:spcAft>
              <a:buFont typeface="Arial" panose="020B0604020202020204" pitchFamily="34" charset="0"/>
              <a:buChar char="•"/>
              <a:defRPr sz="1400">
                <a:solidFill>
                  <a:schemeClr val="tx1"/>
                </a:solidFill>
                <a:latin typeface="+mn-lt"/>
                <a:ea typeface="MS PGothic" panose="020B0600070205080204" pitchFamily="34" charset="-128"/>
              </a:defRPr>
            </a:lvl4pPr>
            <a:lvl5pPr marL="2057348" indent="-228594"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537" indent="-228594" algn="l" rtl="0" eaLnBrk="1" fontAlgn="base" hangingPunct="1">
              <a:spcBef>
                <a:spcPct val="20000"/>
              </a:spcBef>
              <a:spcAft>
                <a:spcPct val="0"/>
              </a:spcAft>
              <a:buChar char="»"/>
              <a:defRPr sz="2000">
                <a:solidFill>
                  <a:schemeClr val="tx1"/>
                </a:solidFill>
                <a:latin typeface="+mn-lt"/>
              </a:defRPr>
            </a:lvl6pPr>
            <a:lvl7pPr marL="2971726" indent="-228594" algn="l" rtl="0" eaLnBrk="1" fontAlgn="base" hangingPunct="1">
              <a:spcBef>
                <a:spcPct val="20000"/>
              </a:spcBef>
              <a:spcAft>
                <a:spcPct val="0"/>
              </a:spcAft>
              <a:buChar char="»"/>
              <a:defRPr sz="2000">
                <a:solidFill>
                  <a:schemeClr val="tx1"/>
                </a:solidFill>
                <a:latin typeface="+mn-lt"/>
              </a:defRPr>
            </a:lvl7pPr>
            <a:lvl8pPr marL="3428915" indent="-228594" algn="l" rtl="0" eaLnBrk="1" fontAlgn="base" hangingPunct="1">
              <a:spcBef>
                <a:spcPct val="20000"/>
              </a:spcBef>
              <a:spcAft>
                <a:spcPct val="0"/>
              </a:spcAft>
              <a:buChar char="»"/>
              <a:defRPr sz="2000">
                <a:solidFill>
                  <a:schemeClr val="tx1"/>
                </a:solidFill>
                <a:latin typeface="+mn-lt"/>
              </a:defRPr>
            </a:lvl8pPr>
            <a:lvl9pPr marL="3886103" indent="-228594" algn="l" rtl="0" eaLnBrk="1" fontAlgn="base" hangingPunct="1">
              <a:spcBef>
                <a:spcPct val="20000"/>
              </a:spcBef>
              <a:spcAft>
                <a:spcPct val="0"/>
              </a:spcAft>
              <a:buChar char="»"/>
              <a:defRPr sz="2000">
                <a:solidFill>
                  <a:schemeClr val="tx1"/>
                </a:solidFill>
                <a:latin typeface="+mn-lt"/>
              </a:defRPr>
            </a:lvl9pPr>
          </a:lstStyle>
          <a:p>
            <a:pPr marL="0" indent="0">
              <a:buNone/>
            </a:pPr>
            <a:r>
              <a:rPr lang="en-US" kern="0" dirty="0"/>
              <a:t>? 		</a:t>
            </a:r>
          </a:p>
        </p:txBody>
      </p:sp>
      <p:sp>
        <p:nvSpPr>
          <p:cNvPr id="45" name="Content Placeholder 4">
            <a:extLst>
              <a:ext uri="{FF2B5EF4-FFF2-40B4-BE49-F238E27FC236}">
                <a16:creationId xmlns:a16="http://schemas.microsoft.com/office/drawing/2014/main" id="{7CF53259-EA7D-4004-B90E-81A280E193E1}"/>
              </a:ext>
            </a:extLst>
          </p:cNvPr>
          <p:cNvSpPr txBox="1">
            <a:spLocks/>
          </p:cNvSpPr>
          <p:nvPr/>
        </p:nvSpPr>
        <p:spPr>
          <a:xfrm>
            <a:off x="7378173" y="2185588"/>
            <a:ext cx="277023" cy="413609"/>
          </a:xfrm>
          <a:prstGeom prst="rect">
            <a:avLst/>
          </a:prstGeom>
        </p:spPr>
        <p:txBody>
          <a:bodyPr/>
          <a:lstStyle>
            <a:lvl1pPr marL="231770" indent="-231770" algn="l" rtl="0" eaLnBrk="0" fontAlgn="base" hangingPunct="0">
              <a:spcBef>
                <a:spcPct val="20000"/>
              </a:spcBef>
              <a:spcAft>
                <a:spcPct val="0"/>
              </a:spcAft>
              <a:buChar char="•"/>
              <a:defRPr sz="2000">
                <a:solidFill>
                  <a:srgbClr val="004266"/>
                </a:solidFill>
                <a:latin typeface="+mn-lt"/>
                <a:ea typeface="MS PGothic" panose="020B0600070205080204" pitchFamily="34" charset="-128"/>
                <a:cs typeface="MS PGothic" panose="020B0600070205080204" pitchFamily="34" charset="-128"/>
              </a:defRPr>
            </a:lvl1pPr>
            <a:lvl2pPr marL="457189" indent="-228594" algn="l" rtl="0" eaLnBrk="0" fontAlgn="base" hangingPunct="0">
              <a:spcBef>
                <a:spcPct val="20000"/>
              </a:spcBef>
              <a:spcAft>
                <a:spcPct val="0"/>
              </a:spcAft>
              <a:buFont typeface="Arial" panose="020B0604020202020204" pitchFamily="34" charset="0"/>
              <a:buChar char="–"/>
              <a:defRPr>
                <a:solidFill>
                  <a:srgbClr val="004266"/>
                </a:solidFill>
                <a:latin typeface="+mn-lt"/>
                <a:ea typeface="MS PGothic" panose="020B0600070205080204" pitchFamily="34" charset="-128"/>
              </a:defRPr>
            </a:lvl2pPr>
            <a:lvl3pPr marL="685783" indent="-228594"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S PGothic" panose="020B0600070205080204" pitchFamily="34" charset="-128"/>
              </a:defRPr>
            </a:lvl3pPr>
            <a:lvl4pPr marL="914378" indent="-228594" algn="l" rtl="0" eaLnBrk="0" fontAlgn="base" hangingPunct="0">
              <a:spcBef>
                <a:spcPct val="20000"/>
              </a:spcBef>
              <a:spcAft>
                <a:spcPct val="0"/>
              </a:spcAft>
              <a:buFont typeface="Arial" panose="020B0604020202020204" pitchFamily="34" charset="0"/>
              <a:buChar char="•"/>
              <a:defRPr sz="1400">
                <a:solidFill>
                  <a:schemeClr val="tx1"/>
                </a:solidFill>
                <a:latin typeface="+mn-lt"/>
                <a:ea typeface="MS PGothic" panose="020B0600070205080204" pitchFamily="34" charset="-128"/>
              </a:defRPr>
            </a:lvl4pPr>
            <a:lvl5pPr marL="2057348" indent="-228594"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537" indent="-228594" algn="l" rtl="0" eaLnBrk="1" fontAlgn="base" hangingPunct="1">
              <a:spcBef>
                <a:spcPct val="20000"/>
              </a:spcBef>
              <a:spcAft>
                <a:spcPct val="0"/>
              </a:spcAft>
              <a:buChar char="»"/>
              <a:defRPr sz="2000">
                <a:solidFill>
                  <a:schemeClr val="tx1"/>
                </a:solidFill>
                <a:latin typeface="+mn-lt"/>
              </a:defRPr>
            </a:lvl6pPr>
            <a:lvl7pPr marL="2971726" indent="-228594" algn="l" rtl="0" eaLnBrk="1" fontAlgn="base" hangingPunct="1">
              <a:spcBef>
                <a:spcPct val="20000"/>
              </a:spcBef>
              <a:spcAft>
                <a:spcPct val="0"/>
              </a:spcAft>
              <a:buChar char="»"/>
              <a:defRPr sz="2000">
                <a:solidFill>
                  <a:schemeClr val="tx1"/>
                </a:solidFill>
                <a:latin typeface="+mn-lt"/>
              </a:defRPr>
            </a:lvl7pPr>
            <a:lvl8pPr marL="3428915" indent="-228594" algn="l" rtl="0" eaLnBrk="1" fontAlgn="base" hangingPunct="1">
              <a:spcBef>
                <a:spcPct val="20000"/>
              </a:spcBef>
              <a:spcAft>
                <a:spcPct val="0"/>
              </a:spcAft>
              <a:buChar char="»"/>
              <a:defRPr sz="2000">
                <a:solidFill>
                  <a:schemeClr val="tx1"/>
                </a:solidFill>
                <a:latin typeface="+mn-lt"/>
              </a:defRPr>
            </a:lvl8pPr>
            <a:lvl9pPr marL="3886103" indent="-228594" algn="l" rtl="0" eaLnBrk="1" fontAlgn="base" hangingPunct="1">
              <a:spcBef>
                <a:spcPct val="20000"/>
              </a:spcBef>
              <a:spcAft>
                <a:spcPct val="0"/>
              </a:spcAft>
              <a:buChar char="»"/>
              <a:defRPr sz="2000">
                <a:solidFill>
                  <a:schemeClr val="tx1"/>
                </a:solidFill>
                <a:latin typeface="+mn-lt"/>
              </a:defRPr>
            </a:lvl9pPr>
          </a:lstStyle>
          <a:p>
            <a:pPr marL="0" indent="0">
              <a:buNone/>
            </a:pPr>
            <a:r>
              <a:rPr lang="en-US" kern="0" dirty="0"/>
              <a:t>? 		</a:t>
            </a:r>
          </a:p>
        </p:txBody>
      </p:sp>
      <p:pic>
        <p:nvPicPr>
          <p:cNvPr id="2" name="Picture 2" descr="mage result for escargot fork"/>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5966" y="3548383"/>
            <a:ext cx="2037432" cy="135747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sz="quarter" idx="10"/>
          </p:nvPr>
        </p:nvSpPr>
        <p:spPr/>
        <p:txBody>
          <a:bodyPr/>
          <a:lstStyle/>
          <a:p>
            <a:r>
              <a:rPr lang="en-US" dirty="0">
                <a:solidFill>
                  <a:srgbClr val="FFFFFF"/>
                </a:solidFill>
              </a:rPr>
              <a:t>Types of Data in Machine Learning</a:t>
            </a:r>
          </a:p>
          <a:p>
            <a:endParaRPr lang="en-US" dirty="0"/>
          </a:p>
        </p:txBody>
      </p:sp>
    </p:spTree>
    <p:extLst>
      <p:ext uri="{BB962C8B-B14F-4D97-AF65-F5344CB8AC3E}">
        <p14:creationId xmlns:p14="http://schemas.microsoft.com/office/powerpoint/2010/main" val="482305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dissolve">
                                      <p:cBhvr>
                                        <p:cTn id="7" dur="500"/>
                                        <p:tgtEl>
                                          <p:spTgt spid="38"/>
                                        </p:tgtEl>
                                      </p:cBhvr>
                                    </p:animEffect>
                                  </p:childTnLst>
                                </p:cTn>
                              </p:par>
                              <p:par>
                                <p:cTn id="8" presetID="9"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dissolv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500" fill="hold"/>
                                        <p:tgtEl>
                                          <p:spTgt spid="41"/>
                                        </p:tgtEl>
                                        <p:attrNameLst>
                                          <p:attrName>ppt_x</p:attrName>
                                        </p:attrNameLst>
                                      </p:cBhvr>
                                      <p:tavLst>
                                        <p:tav tm="0">
                                          <p:val>
                                            <p:strVal val="#ppt_x"/>
                                          </p:val>
                                        </p:tav>
                                        <p:tav tm="100000">
                                          <p:val>
                                            <p:strVal val="#ppt_x"/>
                                          </p:val>
                                        </p:tav>
                                      </p:tavLst>
                                    </p:anim>
                                    <p:anim calcmode="lin" valueType="num">
                                      <p:cBhvr additive="base">
                                        <p:cTn id="16" dur="500" fill="hold"/>
                                        <p:tgtEl>
                                          <p:spTgt spid="4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500" fill="hold"/>
                                        <p:tgtEl>
                                          <p:spTgt spid="42"/>
                                        </p:tgtEl>
                                        <p:attrNameLst>
                                          <p:attrName>ppt_x</p:attrName>
                                        </p:attrNameLst>
                                      </p:cBhvr>
                                      <p:tavLst>
                                        <p:tav tm="0">
                                          <p:val>
                                            <p:strVal val="#ppt_x"/>
                                          </p:val>
                                        </p:tav>
                                        <p:tav tm="100000">
                                          <p:val>
                                            <p:strVal val="#ppt_x"/>
                                          </p:val>
                                        </p:tav>
                                      </p:tavLst>
                                    </p:anim>
                                    <p:anim calcmode="lin" valueType="num">
                                      <p:cBhvr additive="base">
                                        <p:cTn id="2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26"/>
                                        </p:tgtEl>
                                        <p:attrNameLst>
                                          <p:attrName>style.visibility</p:attrName>
                                        </p:attrNameLst>
                                      </p:cBhvr>
                                      <p:to>
                                        <p:strVal val="visible"/>
                                      </p:to>
                                    </p:set>
                                    <p:anim calcmode="lin" valueType="num">
                                      <p:cBhvr additive="base">
                                        <p:cTn id="25" dur="500" fill="hold"/>
                                        <p:tgtEl>
                                          <p:spTgt spid="1026"/>
                                        </p:tgtEl>
                                        <p:attrNameLst>
                                          <p:attrName>ppt_x</p:attrName>
                                        </p:attrNameLst>
                                      </p:cBhvr>
                                      <p:tavLst>
                                        <p:tav tm="0">
                                          <p:val>
                                            <p:strVal val="#ppt_x"/>
                                          </p:val>
                                        </p:tav>
                                        <p:tav tm="100000">
                                          <p:val>
                                            <p:strVal val="#ppt_x"/>
                                          </p:val>
                                        </p:tav>
                                      </p:tavLst>
                                    </p:anim>
                                    <p:anim calcmode="lin" valueType="num">
                                      <p:cBhvr additive="base">
                                        <p:cTn id="26" dur="500" fill="hold"/>
                                        <p:tgtEl>
                                          <p:spTgt spid="102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028"/>
                                        </p:tgtEl>
                                        <p:attrNameLst>
                                          <p:attrName>style.visibility</p:attrName>
                                        </p:attrNameLst>
                                      </p:cBhvr>
                                      <p:to>
                                        <p:strVal val="visible"/>
                                      </p:to>
                                    </p:set>
                                    <p:anim calcmode="lin" valueType="num">
                                      <p:cBhvr additive="base">
                                        <p:cTn id="29" dur="500" fill="hold"/>
                                        <p:tgtEl>
                                          <p:spTgt spid="1028"/>
                                        </p:tgtEl>
                                        <p:attrNameLst>
                                          <p:attrName>ppt_x</p:attrName>
                                        </p:attrNameLst>
                                      </p:cBhvr>
                                      <p:tavLst>
                                        <p:tav tm="0">
                                          <p:val>
                                            <p:strVal val="#ppt_x"/>
                                          </p:val>
                                        </p:tav>
                                        <p:tav tm="100000">
                                          <p:val>
                                            <p:strVal val="#ppt_x"/>
                                          </p:val>
                                        </p:tav>
                                      </p:tavLst>
                                    </p:anim>
                                    <p:anim calcmode="lin" valueType="num">
                                      <p:cBhvr additive="base">
                                        <p:cTn id="30" dur="500" fill="hold"/>
                                        <p:tgtEl>
                                          <p:spTgt spid="1028"/>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ppt_x"/>
                                          </p:val>
                                        </p:tav>
                                        <p:tav tm="100000">
                                          <p:val>
                                            <p:strVal val="#ppt_x"/>
                                          </p:val>
                                        </p:tav>
                                      </p:tavLst>
                                    </p:anim>
                                    <p:anim calcmode="lin" valueType="num">
                                      <p:cBhvr additive="base">
                                        <p:cTn id="3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44" grpId="0"/>
      <p:bldP spid="4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048000" y="1504950"/>
            <a:ext cx="1752600" cy="568256"/>
          </a:xfrm>
          <a:prstGeom prst="rect">
            <a:avLst/>
          </a:prstGeom>
          <a:solidFill>
            <a:srgbClr val="6FB6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b="1" dirty="0">
                <a:solidFill>
                  <a:srgbClr val="FFFFFF"/>
                </a:solidFill>
              </a:rPr>
              <a:t>All Labeled Data</a:t>
            </a:r>
          </a:p>
        </p:txBody>
      </p:sp>
      <p:sp>
        <p:nvSpPr>
          <p:cNvPr id="10" name="Oval 9"/>
          <p:cNvSpPr/>
          <p:nvPr/>
        </p:nvSpPr>
        <p:spPr>
          <a:xfrm>
            <a:off x="6750718" y="1517504"/>
            <a:ext cx="1326482" cy="514350"/>
          </a:xfrm>
          <a:prstGeom prst="ellipse">
            <a:avLst/>
          </a:prstGeom>
          <a:solidFill>
            <a:schemeClr val="accent5">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dirty="0">
                <a:solidFill>
                  <a:srgbClr val="FFFFFF"/>
                </a:solidFill>
              </a:rPr>
              <a:t>Model</a:t>
            </a:r>
          </a:p>
        </p:txBody>
      </p:sp>
      <p:sp>
        <p:nvSpPr>
          <p:cNvPr id="11" name="TextBox 10"/>
          <p:cNvSpPr txBox="1"/>
          <p:nvPr/>
        </p:nvSpPr>
        <p:spPr>
          <a:xfrm>
            <a:off x="925222" y="1602176"/>
            <a:ext cx="1621900" cy="400110"/>
          </a:xfrm>
          <a:prstGeom prst="rect">
            <a:avLst/>
          </a:prstGeom>
          <a:noFill/>
        </p:spPr>
        <p:txBody>
          <a:bodyPr wrap="square" rtlCol="0">
            <a:spAutoFit/>
          </a:bodyPr>
          <a:lstStyle/>
          <a:p>
            <a:pPr defTabSz="457195"/>
            <a:r>
              <a:rPr lang="en-US" sz="2000" b="1" dirty="0">
                <a:solidFill>
                  <a:srgbClr val="004266"/>
                </a:solidFill>
              </a:rPr>
              <a:t>Supervised</a:t>
            </a:r>
          </a:p>
        </p:txBody>
      </p:sp>
      <p:sp>
        <p:nvSpPr>
          <p:cNvPr id="12" name="Rectangle 11"/>
          <p:cNvSpPr/>
          <p:nvPr/>
        </p:nvSpPr>
        <p:spPr>
          <a:xfrm>
            <a:off x="3048000" y="3425025"/>
            <a:ext cx="1752600" cy="532158"/>
          </a:xfrm>
          <a:prstGeom prst="rect">
            <a:avLst/>
          </a:prstGeom>
          <a:solidFill>
            <a:srgbClr val="6FB6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b="1" dirty="0">
                <a:solidFill>
                  <a:srgbClr val="FFFFFF"/>
                </a:solidFill>
              </a:rPr>
              <a:t>Few Labeled Data</a:t>
            </a:r>
          </a:p>
        </p:txBody>
      </p:sp>
      <p:sp>
        <p:nvSpPr>
          <p:cNvPr id="13" name="TextBox 12"/>
          <p:cNvSpPr txBox="1"/>
          <p:nvPr/>
        </p:nvSpPr>
        <p:spPr>
          <a:xfrm>
            <a:off x="781374" y="3785673"/>
            <a:ext cx="2952426" cy="400110"/>
          </a:xfrm>
          <a:prstGeom prst="rect">
            <a:avLst/>
          </a:prstGeom>
          <a:noFill/>
        </p:spPr>
        <p:txBody>
          <a:bodyPr wrap="square" rtlCol="0">
            <a:spAutoFit/>
          </a:bodyPr>
          <a:lstStyle/>
          <a:p>
            <a:pPr defTabSz="457195"/>
            <a:r>
              <a:rPr lang="en-US" sz="2000" b="1" dirty="0">
                <a:solidFill>
                  <a:srgbClr val="004266"/>
                </a:solidFill>
              </a:rPr>
              <a:t>Semi-Supervised</a:t>
            </a:r>
          </a:p>
        </p:txBody>
      </p:sp>
      <p:sp>
        <p:nvSpPr>
          <p:cNvPr id="14" name="Rectangle 13"/>
          <p:cNvSpPr/>
          <p:nvPr/>
        </p:nvSpPr>
        <p:spPr>
          <a:xfrm>
            <a:off x="3048318" y="3929579"/>
            <a:ext cx="1752285" cy="865807"/>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b="1" dirty="0">
                <a:solidFill>
                  <a:srgbClr val="FFFFFF"/>
                </a:solidFill>
              </a:rPr>
              <a:t>Many Unlabeled Data</a:t>
            </a:r>
          </a:p>
        </p:txBody>
      </p:sp>
      <p:cxnSp>
        <p:nvCxnSpPr>
          <p:cNvPr id="16" name="Straight Arrow Connector 15"/>
          <p:cNvCxnSpPr/>
          <p:nvPr/>
        </p:nvCxnSpPr>
        <p:spPr>
          <a:xfrm>
            <a:off x="4800600" y="1733550"/>
            <a:ext cx="1905000" cy="138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6750718" y="3785673"/>
            <a:ext cx="1326482" cy="514350"/>
          </a:xfrm>
          <a:prstGeom prst="ellipse">
            <a:avLst/>
          </a:prstGeom>
          <a:solidFill>
            <a:schemeClr val="accent5">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dirty="0">
                <a:solidFill>
                  <a:srgbClr val="FFFFFF"/>
                </a:solidFill>
              </a:rPr>
              <a:t>Model</a:t>
            </a:r>
          </a:p>
        </p:txBody>
      </p:sp>
      <p:cxnSp>
        <p:nvCxnSpPr>
          <p:cNvPr id="20" name="Straight Arrow Connector 19"/>
          <p:cNvCxnSpPr>
            <a:cxnSpLocks/>
          </p:cNvCxnSpPr>
          <p:nvPr/>
        </p:nvCxnSpPr>
        <p:spPr>
          <a:xfrm>
            <a:off x="4800741" y="3795394"/>
            <a:ext cx="1904860" cy="2225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cxnSpLocks/>
          </p:cNvCxnSpPr>
          <p:nvPr/>
        </p:nvCxnSpPr>
        <p:spPr>
          <a:xfrm flipV="1">
            <a:off x="4800741" y="4095268"/>
            <a:ext cx="1904860" cy="872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3048000" y="2493612"/>
            <a:ext cx="1752600" cy="530335"/>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b="1" dirty="0">
                <a:solidFill>
                  <a:srgbClr val="FFFFFF"/>
                </a:solidFill>
              </a:rPr>
              <a:t>All Unlabeled Data</a:t>
            </a:r>
          </a:p>
        </p:txBody>
      </p:sp>
      <p:sp>
        <p:nvSpPr>
          <p:cNvPr id="28" name="Oval 27"/>
          <p:cNvSpPr/>
          <p:nvPr/>
        </p:nvSpPr>
        <p:spPr>
          <a:xfrm>
            <a:off x="6750718" y="2479657"/>
            <a:ext cx="1326482" cy="514350"/>
          </a:xfrm>
          <a:prstGeom prst="ellipse">
            <a:avLst/>
          </a:prstGeom>
          <a:solidFill>
            <a:schemeClr val="accent5">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dirty="0">
                <a:solidFill>
                  <a:srgbClr val="FFFFFF"/>
                </a:solidFill>
              </a:rPr>
              <a:t>Model</a:t>
            </a:r>
          </a:p>
        </p:txBody>
      </p:sp>
      <p:cxnSp>
        <p:nvCxnSpPr>
          <p:cNvPr id="29" name="Straight Arrow Connector 28"/>
          <p:cNvCxnSpPr>
            <a:stCxn id="27" idx="3"/>
          </p:cNvCxnSpPr>
          <p:nvPr/>
        </p:nvCxnSpPr>
        <p:spPr>
          <a:xfrm flipV="1">
            <a:off x="4800600" y="2750784"/>
            <a:ext cx="1905000" cy="79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925222" y="2593897"/>
            <a:ext cx="2090774" cy="400110"/>
          </a:xfrm>
          <a:prstGeom prst="rect">
            <a:avLst/>
          </a:prstGeom>
          <a:noFill/>
        </p:spPr>
        <p:txBody>
          <a:bodyPr wrap="square" rtlCol="0">
            <a:spAutoFit/>
          </a:bodyPr>
          <a:lstStyle/>
          <a:p>
            <a:pPr defTabSz="457195"/>
            <a:r>
              <a:rPr lang="en-US" sz="2000" b="1" dirty="0">
                <a:solidFill>
                  <a:srgbClr val="004266"/>
                </a:solidFill>
              </a:rPr>
              <a:t>Unsupervised</a:t>
            </a:r>
          </a:p>
        </p:txBody>
      </p:sp>
      <p:sp>
        <p:nvSpPr>
          <p:cNvPr id="2" name="Text Placeholder 1"/>
          <p:cNvSpPr>
            <a:spLocks noGrp="1"/>
          </p:cNvSpPr>
          <p:nvPr>
            <p:ph type="body" sz="quarter" idx="10"/>
          </p:nvPr>
        </p:nvSpPr>
        <p:spPr/>
        <p:txBody>
          <a:bodyPr/>
          <a:lstStyle/>
          <a:p>
            <a:r>
              <a:rPr lang="en-US" dirty="0">
                <a:solidFill>
                  <a:srgbClr val="FFFFFF"/>
                </a:solidFill>
              </a:rPr>
              <a:t>Main Categories of ML</a:t>
            </a:r>
          </a:p>
          <a:p>
            <a:endParaRPr lang="en-US" dirty="0"/>
          </a:p>
        </p:txBody>
      </p:sp>
    </p:spTree>
    <p:extLst>
      <p:ext uri="{BB962C8B-B14F-4D97-AF65-F5344CB8AC3E}">
        <p14:creationId xmlns:p14="http://schemas.microsoft.com/office/powerpoint/2010/main" val="173450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par>
                                <p:cTn id="11" presetID="9"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dissolve">
                                      <p:cBhvr>
                                        <p:cTn id="13" dur="500"/>
                                        <p:tgtEl>
                                          <p:spTgt spid="1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dissolve">
                                      <p:cBhvr>
                                        <p:cTn id="21" dur="500"/>
                                        <p:tgtEl>
                                          <p:spTgt spid="3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dissolve">
                                      <p:cBhvr>
                                        <p:cTn id="24" dur="500"/>
                                        <p:tgtEl>
                                          <p:spTgt spid="27"/>
                                        </p:tgtEl>
                                      </p:cBhvr>
                                    </p:animEffect>
                                  </p:childTnLst>
                                </p:cTn>
                              </p:par>
                              <p:par>
                                <p:cTn id="25" presetID="9"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dissolve">
                                      <p:cBhvr>
                                        <p:cTn id="27" dur="500"/>
                                        <p:tgtEl>
                                          <p:spTgt spid="29"/>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dissolve">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dissolve">
                                      <p:cBhvr>
                                        <p:cTn id="35" dur="500"/>
                                        <p:tgtEl>
                                          <p:spTgt spid="12"/>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dissolve">
                                      <p:cBhvr>
                                        <p:cTn id="38" dur="500"/>
                                        <p:tgtEl>
                                          <p:spTgt spid="14"/>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dissolve">
                                      <p:cBhvr>
                                        <p:cTn id="41" dur="500"/>
                                        <p:tgtEl>
                                          <p:spTgt spid="13"/>
                                        </p:tgtEl>
                                      </p:cBhvr>
                                    </p:animEffect>
                                  </p:childTnLst>
                                </p:cTn>
                              </p:par>
                              <p:par>
                                <p:cTn id="42" presetID="9" presetClass="entr" presetSubtype="0" fill="hold"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dissolve">
                                      <p:cBhvr>
                                        <p:cTn id="44" dur="500"/>
                                        <p:tgtEl>
                                          <p:spTgt spid="20"/>
                                        </p:tgtEl>
                                      </p:cBhvr>
                                    </p:animEffect>
                                  </p:childTnLst>
                                </p:cTn>
                              </p:par>
                              <p:par>
                                <p:cTn id="45" presetID="9"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dissolve">
                                      <p:cBhvr>
                                        <p:cTn id="47" dur="500"/>
                                        <p:tgtEl>
                                          <p:spTgt spid="24"/>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dissolve">
                                      <p:cBhvr>
                                        <p:cTn id="5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2" grpId="0" animBg="1"/>
      <p:bldP spid="13" grpId="0"/>
      <p:bldP spid="14" grpId="0" animBg="1"/>
      <p:bldP spid="19" grpId="0" animBg="1"/>
      <p:bldP spid="27" grpId="0" animBg="1"/>
      <p:bldP spid="28" grpId="0" animBg="1"/>
      <p:bldP spid="3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ttps://media.licdn.com/mpr/mpr/AAEAAQAAAAAAAAkOAAAAJGZjN2M5Yjk3LTdlMDItNDJkMy1hMDA1LTRiZTAxOGM4ZjlhMA.jpg"/>
          <p:cNvSpPr>
            <a:spLocks noChangeAspect="1" noChangeArrowheads="1"/>
          </p:cNvSpPr>
          <p:nvPr/>
        </p:nvSpPr>
        <p:spPr bwMode="auto">
          <a:xfrm>
            <a:off x="4457700" y="245745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457195"/>
            <a:endParaRPr lang="en-US" sz="1350">
              <a:solidFill>
                <a:srgbClr val="004266"/>
              </a:solidFill>
            </a:endParaRPr>
          </a:p>
        </p:txBody>
      </p:sp>
      <p:sp>
        <p:nvSpPr>
          <p:cNvPr id="10" name="TextBox 9"/>
          <p:cNvSpPr txBox="1"/>
          <p:nvPr/>
        </p:nvSpPr>
        <p:spPr>
          <a:xfrm>
            <a:off x="4800600" y="1554194"/>
            <a:ext cx="4343400" cy="2394502"/>
          </a:xfrm>
          <a:prstGeom prst="rect">
            <a:avLst/>
          </a:prstGeom>
          <a:noFill/>
        </p:spPr>
        <p:txBody>
          <a:bodyPr wrap="square" rtlCol="0">
            <a:spAutoFit/>
          </a:bodyPr>
          <a:lstStyle/>
          <a:p>
            <a:pPr marL="342896" indent="-342896" defTabSz="457195" eaLnBrk="0" fontAlgn="base" hangingPunct="0">
              <a:spcBef>
                <a:spcPct val="20000"/>
              </a:spcBef>
              <a:spcAft>
                <a:spcPct val="0"/>
              </a:spcAft>
              <a:buFont typeface="Arial" panose="020B0604020202020204" pitchFamily="34" charset="0"/>
              <a:buChar char="•"/>
            </a:pPr>
            <a:r>
              <a:rPr lang="en-US" sz="2200" dirty="0">
                <a:solidFill>
                  <a:srgbClr val="004266"/>
                </a:solidFill>
                <a:ea typeface="MS PGothic" panose="020B0600070205080204" pitchFamily="34" charset="-128"/>
              </a:rPr>
              <a:t>There is a teacher</a:t>
            </a:r>
          </a:p>
          <a:p>
            <a:pPr marL="342896" indent="-342896" defTabSz="457195" eaLnBrk="0" fontAlgn="base" hangingPunct="0">
              <a:spcBef>
                <a:spcPct val="20000"/>
              </a:spcBef>
              <a:spcAft>
                <a:spcPct val="0"/>
              </a:spcAft>
              <a:buFont typeface="Arial" panose="020B0604020202020204" pitchFamily="34" charset="0"/>
              <a:buChar char="•"/>
            </a:pPr>
            <a:endParaRPr lang="en-US" sz="2200" dirty="0">
              <a:solidFill>
                <a:srgbClr val="004266"/>
              </a:solidFill>
              <a:ea typeface="MS PGothic" panose="020B0600070205080204" pitchFamily="34" charset="-128"/>
            </a:endParaRPr>
          </a:p>
          <a:p>
            <a:pPr marL="342896" indent="-342896" defTabSz="457195" eaLnBrk="0" fontAlgn="base" hangingPunct="0">
              <a:spcBef>
                <a:spcPct val="20000"/>
              </a:spcBef>
              <a:spcAft>
                <a:spcPct val="0"/>
              </a:spcAft>
              <a:buFont typeface="Arial" panose="020B0604020202020204" pitchFamily="34" charset="0"/>
              <a:buChar char="•"/>
            </a:pPr>
            <a:r>
              <a:rPr lang="en-US" sz="2200" dirty="0">
                <a:solidFill>
                  <a:srgbClr val="004266"/>
                </a:solidFill>
                <a:ea typeface="MS PGothic" panose="020B0600070205080204" pitchFamily="34" charset="-128"/>
              </a:rPr>
              <a:t>Correct classes of training data are known</a:t>
            </a:r>
          </a:p>
          <a:p>
            <a:pPr marL="342896" indent="-342896" defTabSz="457195" eaLnBrk="0" fontAlgn="base" hangingPunct="0">
              <a:spcBef>
                <a:spcPct val="20000"/>
              </a:spcBef>
              <a:spcAft>
                <a:spcPct val="0"/>
              </a:spcAft>
              <a:buFont typeface="Arial" panose="020B0604020202020204" pitchFamily="34" charset="0"/>
              <a:buChar char="•"/>
            </a:pPr>
            <a:endParaRPr lang="en-US" sz="2200" dirty="0">
              <a:solidFill>
                <a:srgbClr val="004266"/>
              </a:solidFill>
              <a:ea typeface="MS PGothic" panose="020B0600070205080204" pitchFamily="34" charset="-128"/>
            </a:endParaRPr>
          </a:p>
          <a:p>
            <a:pPr marL="342896" indent="-342896" defTabSz="457195" eaLnBrk="0" fontAlgn="base" hangingPunct="0">
              <a:spcBef>
                <a:spcPct val="20000"/>
              </a:spcBef>
              <a:spcAft>
                <a:spcPct val="0"/>
              </a:spcAft>
              <a:buFont typeface="Arial" panose="020B0604020202020204" pitchFamily="34" charset="0"/>
              <a:buChar char="•"/>
            </a:pPr>
            <a:r>
              <a:rPr lang="en-US" sz="2200" dirty="0">
                <a:solidFill>
                  <a:srgbClr val="004266"/>
                </a:solidFill>
                <a:ea typeface="MS PGothic" panose="020B0600070205080204" pitchFamily="34" charset="-128"/>
              </a:rPr>
              <a:t>Output is a model, or rule set</a:t>
            </a:r>
          </a:p>
        </p:txBody>
      </p:sp>
      <p:pic>
        <p:nvPicPr>
          <p:cNvPr id="8" name="Picture 4" descr="Image result for &quot;machine learning&quot; illustration funny">
            <a:extLst>
              <a:ext uri="{FF2B5EF4-FFF2-40B4-BE49-F238E27FC236}">
                <a16:creationId xmlns:a16="http://schemas.microsoft.com/office/drawing/2014/main" id="{467FEF22-9091-4505-9303-9C1B10BC95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924"/>
          <a:stretch/>
        </p:blipFill>
        <p:spPr bwMode="auto">
          <a:xfrm>
            <a:off x="457202" y="1344475"/>
            <a:ext cx="4098472" cy="26042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57202" y="3948695"/>
            <a:ext cx="2054352" cy="215444"/>
          </a:xfrm>
          <a:prstGeom prst="rect">
            <a:avLst/>
          </a:prstGeom>
          <a:noFill/>
        </p:spPr>
        <p:txBody>
          <a:bodyPr wrap="square" rtlCol="0">
            <a:spAutoFit/>
          </a:bodyPr>
          <a:lstStyle/>
          <a:p>
            <a:r>
              <a:rPr lang="en-US" sz="800" dirty="0">
                <a:solidFill>
                  <a:schemeClr val="bg1">
                    <a:lumMod val="50000"/>
                  </a:schemeClr>
                </a:solidFill>
              </a:rPr>
              <a:t>Supervised Learning</a:t>
            </a:r>
            <a:r>
              <a:rPr lang="en-US" sz="800" baseline="30000" dirty="0">
                <a:solidFill>
                  <a:schemeClr val="bg1">
                    <a:lumMod val="50000"/>
                  </a:schemeClr>
                </a:solidFill>
              </a:rPr>
              <a:t>(2)</a:t>
            </a:r>
          </a:p>
        </p:txBody>
      </p:sp>
      <p:sp>
        <p:nvSpPr>
          <p:cNvPr id="2" name="Text Placeholder 1"/>
          <p:cNvSpPr>
            <a:spLocks noGrp="1"/>
          </p:cNvSpPr>
          <p:nvPr>
            <p:ph type="body" sz="quarter" idx="10"/>
          </p:nvPr>
        </p:nvSpPr>
        <p:spPr/>
        <p:txBody>
          <a:bodyPr/>
          <a:lstStyle/>
          <a:p>
            <a:r>
              <a:rPr lang="en-US" dirty="0">
                <a:solidFill>
                  <a:srgbClr val="FFFFFF"/>
                </a:solidFill>
              </a:rPr>
              <a:t>Supervised Learning</a:t>
            </a:r>
          </a:p>
          <a:p>
            <a:endParaRPr lang="en-US" dirty="0"/>
          </a:p>
        </p:txBody>
      </p:sp>
    </p:spTree>
    <p:extLst>
      <p:ext uri="{BB962C8B-B14F-4D97-AF65-F5344CB8AC3E}">
        <p14:creationId xmlns:p14="http://schemas.microsoft.com/office/powerpoint/2010/main" val="11133958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AutoShape 2" descr="https://media.licdn.com/mpr/mpr/AAEAAQAAAAAAAAkOAAAAJGZjN2M5Yjk3LTdlMDItNDJkMy1hMDA1LTRiZTAxOGM4ZjlhMA.jpg"/>
          <p:cNvSpPr>
            <a:spLocks noChangeAspect="1" noChangeArrowheads="1"/>
          </p:cNvSpPr>
          <p:nvPr/>
        </p:nvSpPr>
        <p:spPr bwMode="auto">
          <a:xfrm>
            <a:off x="4457700" y="245745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457195"/>
            <a:endParaRPr lang="en-US" sz="1350">
              <a:solidFill>
                <a:srgbClr val="004266"/>
              </a:solidFill>
            </a:endParaRPr>
          </a:p>
        </p:txBody>
      </p:sp>
      <p:pic>
        <p:nvPicPr>
          <p:cNvPr id="4" name="Picture 6" descr="Image result for green tomato"/>
          <p:cNvPicPr>
            <a:picLocks noChangeAspect="1" noChangeArrowheads="1"/>
          </p:cNvPicPr>
          <p:nvPr/>
        </p:nvPicPr>
        <p:blipFill rotWithShape="1">
          <a:blip r:embed="rId3">
            <a:extLst>
              <a:ext uri="{28A0092B-C50C-407E-A947-70E740481C1C}">
                <a14:useLocalDpi xmlns:a14="http://schemas.microsoft.com/office/drawing/2010/main" val="0"/>
              </a:ext>
            </a:extLst>
          </a:blip>
          <a:srcRect l="3226" r="5950" b="3014"/>
          <a:stretch/>
        </p:blipFill>
        <p:spPr bwMode="auto">
          <a:xfrm>
            <a:off x="1807489" y="1627733"/>
            <a:ext cx="1388451" cy="11613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Image result for tomatill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0074" y="3103439"/>
            <a:ext cx="1183777" cy="111613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Carolina Reap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0075" y="2019595"/>
            <a:ext cx="1025477" cy="61498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golden delicious app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7488" y="3133519"/>
            <a:ext cx="1095694" cy="123121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uesugifarms.com/wp-content/uploads/2016/06/Uesugi-Farms-Napa.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6300" y="1143476"/>
            <a:ext cx="3705214" cy="349348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4"/>
          <p:cNvSpPr txBox="1">
            <a:spLocks noChangeArrowheads="1"/>
          </p:cNvSpPr>
          <p:nvPr/>
        </p:nvSpPr>
        <p:spPr bwMode="auto">
          <a:xfrm>
            <a:off x="457202" y="1093196"/>
            <a:ext cx="3957153" cy="397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34290" rIns="68580" bIns="3429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pPr defTabSz="457195"/>
            <a:r>
              <a:rPr lang="en-US" kern="0" cap="all" dirty="0">
                <a:solidFill>
                  <a:srgbClr val="004266"/>
                </a:solidFill>
              </a:rPr>
              <a:t>What do you see?</a:t>
            </a:r>
            <a:br>
              <a:rPr lang="en-US" kern="0" dirty="0">
                <a:solidFill>
                  <a:srgbClr val="004266"/>
                </a:solidFill>
              </a:rPr>
            </a:br>
            <a:endParaRPr lang="en-US" b="0" kern="0" dirty="0">
              <a:solidFill>
                <a:srgbClr val="004266"/>
              </a:solidFill>
            </a:endParaRPr>
          </a:p>
        </p:txBody>
      </p:sp>
      <p:sp>
        <p:nvSpPr>
          <p:cNvPr id="2" name="Text Placeholder 1"/>
          <p:cNvSpPr>
            <a:spLocks noGrp="1"/>
          </p:cNvSpPr>
          <p:nvPr>
            <p:ph type="body" sz="quarter" idx="10"/>
          </p:nvPr>
        </p:nvSpPr>
        <p:spPr/>
        <p:txBody>
          <a:bodyPr/>
          <a:lstStyle/>
          <a:p>
            <a:r>
              <a:rPr lang="en-US" dirty="0">
                <a:solidFill>
                  <a:srgbClr val="FFFFFF"/>
                </a:solidFill>
              </a:rPr>
              <a:t>Supervised Learning</a:t>
            </a:r>
          </a:p>
          <a:p>
            <a:endParaRPr lang="en-US" dirty="0"/>
          </a:p>
        </p:txBody>
      </p:sp>
    </p:spTree>
    <p:extLst>
      <p:ext uri="{BB962C8B-B14F-4D97-AF65-F5344CB8AC3E}">
        <p14:creationId xmlns:p14="http://schemas.microsoft.com/office/powerpoint/2010/main" val="15062882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0" name="TextBox 59"/>
          <p:cNvSpPr txBox="1"/>
          <p:nvPr/>
        </p:nvSpPr>
        <p:spPr>
          <a:xfrm>
            <a:off x="4906206" y="1423303"/>
            <a:ext cx="2174818" cy="400110"/>
          </a:xfrm>
          <a:prstGeom prst="rect">
            <a:avLst/>
          </a:prstGeom>
          <a:noFill/>
        </p:spPr>
        <p:txBody>
          <a:bodyPr wrap="square" rtlCol="0">
            <a:spAutoFit/>
          </a:bodyPr>
          <a:lstStyle/>
          <a:p>
            <a:pPr defTabSz="457195"/>
            <a:r>
              <a:rPr lang="en-US" sz="2000" dirty="0">
                <a:solidFill>
                  <a:srgbClr val="004266"/>
                </a:solidFill>
              </a:rPr>
              <a:t>Label (Output)</a:t>
            </a:r>
          </a:p>
        </p:txBody>
      </p:sp>
      <p:grpSp>
        <p:nvGrpSpPr>
          <p:cNvPr id="4" name="Group 3"/>
          <p:cNvGrpSpPr/>
          <p:nvPr/>
        </p:nvGrpSpPr>
        <p:grpSpPr>
          <a:xfrm>
            <a:off x="457202" y="1402430"/>
            <a:ext cx="5823749" cy="3363665"/>
            <a:chOff x="259879" y="1634741"/>
            <a:chExt cx="8409984" cy="3851576"/>
          </a:xfrm>
        </p:grpSpPr>
        <p:sp>
          <p:nvSpPr>
            <p:cNvPr id="62" name="TextBox 61"/>
            <p:cNvSpPr txBox="1"/>
            <p:nvPr/>
          </p:nvSpPr>
          <p:spPr>
            <a:xfrm>
              <a:off x="2758189" y="4868938"/>
              <a:ext cx="3415616" cy="617379"/>
            </a:xfrm>
            <a:prstGeom prst="rect">
              <a:avLst/>
            </a:prstGeom>
            <a:noFill/>
          </p:spPr>
          <p:txBody>
            <a:bodyPr wrap="square" rtlCol="0">
              <a:spAutoFit/>
            </a:bodyPr>
            <a:lstStyle/>
            <a:p>
              <a:pPr algn="ctr" defTabSz="457195"/>
              <a:r>
                <a:rPr lang="en-US" sz="2000" dirty="0">
                  <a:solidFill>
                    <a:srgbClr val="004266"/>
                  </a:solidFill>
                </a:rPr>
                <a:t>Training Data   (Teacher)</a:t>
              </a:r>
            </a:p>
          </p:txBody>
        </p:sp>
        <p:sp>
          <p:nvSpPr>
            <p:cNvPr id="56" name="Right Brace 55"/>
            <p:cNvSpPr/>
            <p:nvPr/>
          </p:nvSpPr>
          <p:spPr>
            <a:xfrm rot="16200000">
              <a:off x="3594734" y="-1215484"/>
              <a:ext cx="341241" cy="70064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defTabSz="457195"/>
              <a:endParaRPr lang="en-US" sz="1350">
                <a:solidFill>
                  <a:srgbClr val="004266"/>
                </a:solidFill>
              </a:endParaRPr>
            </a:p>
          </p:txBody>
        </p:sp>
        <p:sp>
          <p:nvSpPr>
            <p:cNvPr id="58" name="Right Brace 57"/>
            <p:cNvSpPr/>
            <p:nvPr/>
          </p:nvSpPr>
          <p:spPr>
            <a:xfrm rot="16200000">
              <a:off x="7798927" y="1596468"/>
              <a:ext cx="338328" cy="139903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defTabSz="457195"/>
              <a:endParaRPr lang="en-US" sz="1350">
                <a:solidFill>
                  <a:srgbClr val="004266"/>
                </a:solidFill>
              </a:endParaRPr>
            </a:p>
          </p:txBody>
        </p:sp>
        <p:sp>
          <p:nvSpPr>
            <p:cNvPr id="57" name="TextBox 56"/>
            <p:cNvSpPr txBox="1"/>
            <p:nvPr/>
          </p:nvSpPr>
          <p:spPr>
            <a:xfrm>
              <a:off x="2210219" y="1634741"/>
              <a:ext cx="3110267" cy="348953"/>
            </a:xfrm>
            <a:prstGeom prst="rect">
              <a:avLst/>
            </a:prstGeom>
            <a:noFill/>
          </p:spPr>
          <p:txBody>
            <a:bodyPr wrap="square" rtlCol="0">
              <a:spAutoFit/>
            </a:bodyPr>
            <a:lstStyle/>
            <a:p>
              <a:pPr defTabSz="457195"/>
              <a:r>
                <a:rPr lang="en-US" sz="2000" dirty="0">
                  <a:solidFill>
                    <a:srgbClr val="004266"/>
                  </a:solidFill>
                </a:rPr>
                <a:t>Features (Input)</a:t>
              </a:r>
            </a:p>
          </p:txBody>
        </p:sp>
        <p:sp>
          <p:nvSpPr>
            <p:cNvPr id="61" name="Right Brace 60"/>
            <p:cNvSpPr/>
            <p:nvPr/>
          </p:nvSpPr>
          <p:spPr>
            <a:xfrm rot="5400000">
              <a:off x="4294579" y="448267"/>
              <a:ext cx="338328" cy="8407728"/>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defTabSz="457195"/>
              <a:endParaRPr lang="en-US" sz="1350">
                <a:solidFill>
                  <a:srgbClr val="004266"/>
                </a:solidFill>
              </a:endParaRPr>
            </a:p>
          </p:txBody>
        </p:sp>
        <p:sp>
          <p:nvSpPr>
            <p:cNvPr id="55" name="Rectangle 54"/>
            <p:cNvSpPr/>
            <p:nvPr/>
          </p:nvSpPr>
          <p:spPr>
            <a:xfrm>
              <a:off x="262135" y="2472757"/>
              <a:ext cx="1401288" cy="400048"/>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FFFFFF"/>
                  </a:solidFill>
                </a:rPr>
                <a:t>Color</a:t>
              </a:r>
            </a:p>
          </p:txBody>
        </p:sp>
        <p:sp>
          <p:nvSpPr>
            <p:cNvPr id="59" name="Rectangle 58"/>
            <p:cNvSpPr/>
            <p:nvPr/>
          </p:nvSpPr>
          <p:spPr>
            <a:xfrm>
              <a:off x="1663423" y="2465149"/>
              <a:ext cx="1401288" cy="400048"/>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FFFFFF"/>
                  </a:solidFill>
                </a:rPr>
                <a:t>Texture</a:t>
              </a:r>
            </a:p>
          </p:txBody>
        </p:sp>
        <p:sp>
          <p:nvSpPr>
            <p:cNvPr id="63" name="Rectangle 62"/>
            <p:cNvSpPr/>
            <p:nvPr/>
          </p:nvSpPr>
          <p:spPr>
            <a:xfrm>
              <a:off x="7268575" y="2472757"/>
              <a:ext cx="1401288" cy="400048"/>
            </a:xfrm>
            <a:prstGeom prst="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FFFFFF"/>
                  </a:solidFill>
                </a:rPr>
                <a:t>Object</a:t>
              </a:r>
            </a:p>
          </p:txBody>
        </p:sp>
        <p:sp>
          <p:nvSpPr>
            <p:cNvPr id="64" name="Rectangle 63"/>
            <p:cNvSpPr/>
            <p:nvPr/>
          </p:nvSpPr>
          <p:spPr>
            <a:xfrm>
              <a:off x="3064711" y="2472757"/>
              <a:ext cx="1401288" cy="400048"/>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FFFFFF"/>
                  </a:solidFill>
                </a:rPr>
                <a:t>Shape</a:t>
              </a:r>
            </a:p>
          </p:txBody>
        </p:sp>
        <p:sp>
          <p:nvSpPr>
            <p:cNvPr id="65" name="Rectangle 64"/>
            <p:cNvSpPr/>
            <p:nvPr/>
          </p:nvSpPr>
          <p:spPr>
            <a:xfrm>
              <a:off x="4465999" y="2472757"/>
              <a:ext cx="1401288" cy="400048"/>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FFFFFF"/>
                  </a:solidFill>
                </a:rPr>
                <a:t>Avg Size (in)</a:t>
              </a:r>
            </a:p>
          </p:txBody>
        </p:sp>
        <p:sp>
          <p:nvSpPr>
            <p:cNvPr id="66" name="AutoShape 2" descr="https://media.licdn.com/mpr/mpr/AAEAAQAAAAAAAAkOAAAAJGZjN2M5Yjk3LTdlMDItNDJkMy1hMDA1LTRiZTAxOGM4ZjlhMA.jpg"/>
            <p:cNvSpPr>
              <a:spLocks noChangeAspect="1" noChangeArrowheads="1"/>
            </p:cNvSpPr>
            <p:nvPr/>
          </p:nvSpPr>
          <p:spPr bwMode="auto">
            <a:xfrm>
              <a:off x="4194846" y="266665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457195"/>
              <a:endParaRPr lang="en-US" sz="1350">
                <a:solidFill>
                  <a:srgbClr val="004266"/>
                </a:solidFill>
              </a:endParaRPr>
            </a:p>
          </p:txBody>
        </p:sp>
        <p:sp>
          <p:nvSpPr>
            <p:cNvPr id="67" name="Rectangle 66"/>
            <p:cNvSpPr/>
            <p:nvPr/>
          </p:nvSpPr>
          <p:spPr>
            <a:xfrm>
              <a:off x="262135" y="2860559"/>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Green</a:t>
              </a:r>
              <a:endParaRPr lang="en-US" sz="1200" dirty="0">
                <a:solidFill>
                  <a:srgbClr val="FFFFFF"/>
                </a:solidFill>
              </a:endParaRPr>
            </a:p>
          </p:txBody>
        </p:sp>
        <p:sp>
          <p:nvSpPr>
            <p:cNvPr id="68" name="Rectangle 67"/>
            <p:cNvSpPr/>
            <p:nvPr/>
          </p:nvSpPr>
          <p:spPr>
            <a:xfrm>
              <a:off x="1663423" y="2860559"/>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Smooth</a:t>
              </a:r>
              <a:endParaRPr lang="en-US" sz="1350" dirty="0">
                <a:solidFill>
                  <a:srgbClr val="FFFFFF"/>
                </a:solidFill>
              </a:endParaRPr>
            </a:p>
          </p:txBody>
        </p:sp>
        <p:sp>
          <p:nvSpPr>
            <p:cNvPr id="69" name="Rectangle 68"/>
            <p:cNvSpPr/>
            <p:nvPr/>
          </p:nvSpPr>
          <p:spPr>
            <a:xfrm>
              <a:off x="3064711" y="2860559"/>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Oblate</a:t>
              </a:r>
              <a:endParaRPr lang="en-US" sz="1350" dirty="0">
                <a:solidFill>
                  <a:srgbClr val="FFFFFF"/>
                </a:solidFill>
              </a:endParaRPr>
            </a:p>
          </p:txBody>
        </p:sp>
        <p:sp>
          <p:nvSpPr>
            <p:cNvPr id="70" name="Rectangle 69"/>
            <p:cNvSpPr/>
            <p:nvPr/>
          </p:nvSpPr>
          <p:spPr>
            <a:xfrm>
              <a:off x="4465999" y="2860559"/>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4</a:t>
              </a:r>
              <a:endParaRPr lang="en-US" sz="1350" dirty="0">
                <a:solidFill>
                  <a:srgbClr val="FFFFFF"/>
                </a:solidFill>
              </a:endParaRPr>
            </a:p>
          </p:txBody>
        </p:sp>
        <p:sp>
          <p:nvSpPr>
            <p:cNvPr id="71" name="Rectangle 70"/>
            <p:cNvSpPr/>
            <p:nvPr/>
          </p:nvSpPr>
          <p:spPr>
            <a:xfrm>
              <a:off x="7268575" y="2860559"/>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Tomato</a:t>
              </a:r>
              <a:endParaRPr lang="en-US" sz="1350" dirty="0">
                <a:solidFill>
                  <a:srgbClr val="FFFFFF"/>
                </a:solidFill>
              </a:endParaRPr>
            </a:p>
          </p:txBody>
        </p:sp>
        <p:sp>
          <p:nvSpPr>
            <p:cNvPr id="72" name="AutoShape 2" descr="https://media.licdn.com/mpr/mpr/AAEAAQAAAAAAAAkOAAAAJGZjN2M5Yjk3LTdlMDItNDJkMy1hMDA1LTRiZTAxOGM4ZjlhMA.jpg"/>
            <p:cNvSpPr>
              <a:spLocks noChangeAspect="1" noChangeArrowheads="1"/>
            </p:cNvSpPr>
            <p:nvPr/>
          </p:nvSpPr>
          <p:spPr bwMode="auto">
            <a:xfrm>
              <a:off x="4194846" y="297145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457195"/>
              <a:endParaRPr lang="en-US" sz="1350">
                <a:solidFill>
                  <a:srgbClr val="004266"/>
                </a:solidFill>
              </a:endParaRPr>
            </a:p>
          </p:txBody>
        </p:sp>
        <p:sp>
          <p:nvSpPr>
            <p:cNvPr id="73" name="Rectangle 72"/>
            <p:cNvSpPr/>
            <p:nvPr/>
          </p:nvSpPr>
          <p:spPr>
            <a:xfrm>
              <a:off x="262135" y="3165359"/>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Yellow</a:t>
              </a:r>
              <a:endParaRPr lang="en-US" sz="1350" dirty="0">
                <a:solidFill>
                  <a:srgbClr val="FFFFFF"/>
                </a:solidFill>
              </a:endParaRPr>
            </a:p>
          </p:txBody>
        </p:sp>
        <p:sp>
          <p:nvSpPr>
            <p:cNvPr id="74" name="Rectangle 73"/>
            <p:cNvSpPr/>
            <p:nvPr/>
          </p:nvSpPr>
          <p:spPr>
            <a:xfrm>
              <a:off x="1663423" y="3165359"/>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Smooth</a:t>
              </a:r>
              <a:endParaRPr lang="en-US" sz="1200" dirty="0">
                <a:solidFill>
                  <a:srgbClr val="FFFFFF"/>
                </a:solidFill>
              </a:endParaRPr>
            </a:p>
          </p:txBody>
        </p:sp>
        <p:sp>
          <p:nvSpPr>
            <p:cNvPr id="75" name="Rectangle 74"/>
            <p:cNvSpPr/>
            <p:nvPr/>
          </p:nvSpPr>
          <p:spPr>
            <a:xfrm>
              <a:off x="3064711" y="3165359"/>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Round</a:t>
              </a:r>
              <a:endParaRPr lang="en-US" sz="1350" dirty="0">
                <a:solidFill>
                  <a:srgbClr val="FFFFFF"/>
                </a:solidFill>
              </a:endParaRPr>
            </a:p>
          </p:txBody>
        </p:sp>
        <p:sp>
          <p:nvSpPr>
            <p:cNvPr id="76" name="Rectangle 75"/>
            <p:cNvSpPr/>
            <p:nvPr/>
          </p:nvSpPr>
          <p:spPr>
            <a:xfrm>
              <a:off x="4465999" y="3165359"/>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3.5</a:t>
              </a:r>
              <a:endParaRPr lang="en-US" sz="1350" dirty="0">
                <a:solidFill>
                  <a:srgbClr val="FFFFFF"/>
                </a:solidFill>
              </a:endParaRPr>
            </a:p>
          </p:txBody>
        </p:sp>
        <p:sp>
          <p:nvSpPr>
            <p:cNvPr id="77" name="Rectangle 76"/>
            <p:cNvSpPr/>
            <p:nvPr/>
          </p:nvSpPr>
          <p:spPr>
            <a:xfrm>
              <a:off x="7268575" y="3165359"/>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Apple</a:t>
              </a:r>
              <a:endParaRPr lang="en-US" sz="1350" dirty="0">
                <a:solidFill>
                  <a:srgbClr val="FFFFFF"/>
                </a:solidFill>
              </a:endParaRPr>
            </a:p>
          </p:txBody>
        </p:sp>
        <p:sp>
          <p:nvSpPr>
            <p:cNvPr id="78" name="AutoShape 2" descr="https://media.licdn.com/mpr/mpr/AAEAAQAAAAAAAAkOAAAAJGZjN2M5Yjk3LTdlMDItNDJkMy1hMDA1LTRiZTAxOGM4ZjlhMA.jpg"/>
            <p:cNvSpPr>
              <a:spLocks noChangeAspect="1" noChangeArrowheads="1"/>
            </p:cNvSpPr>
            <p:nvPr/>
          </p:nvSpPr>
          <p:spPr bwMode="auto">
            <a:xfrm>
              <a:off x="4194846" y="32859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457195"/>
              <a:endParaRPr lang="en-US" sz="1350">
                <a:solidFill>
                  <a:srgbClr val="004266"/>
                </a:solidFill>
              </a:endParaRPr>
            </a:p>
          </p:txBody>
        </p:sp>
        <p:sp>
          <p:nvSpPr>
            <p:cNvPr id="79" name="Rectangle 78"/>
            <p:cNvSpPr/>
            <p:nvPr/>
          </p:nvSpPr>
          <p:spPr>
            <a:xfrm>
              <a:off x="262135" y="3479810"/>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Green</a:t>
              </a:r>
              <a:endParaRPr lang="en-US" sz="1350" dirty="0">
                <a:solidFill>
                  <a:srgbClr val="FFFFFF"/>
                </a:solidFill>
              </a:endParaRPr>
            </a:p>
          </p:txBody>
        </p:sp>
        <p:sp>
          <p:nvSpPr>
            <p:cNvPr id="80" name="Rectangle 79"/>
            <p:cNvSpPr/>
            <p:nvPr/>
          </p:nvSpPr>
          <p:spPr>
            <a:xfrm>
              <a:off x="1663422" y="3479810"/>
              <a:ext cx="1401289"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Rough</a:t>
              </a:r>
              <a:endParaRPr lang="en-US" sz="1350" dirty="0">
                <a:solidFill>
                  <a:srgbClr val="FFFFFF"/>
                </a:solidFill>
              </a:endParaRPr>
            </a:p>
          </p:txBody>
        </p:sp>
        <p:sp>
          <p:nvSpPr>
            <p:cNvPr id="81" name="Rectangle 80"/>
            <p:cNvSpPr/>
            <p:nvPr/>
          </p:nvSpPr>
          <p:spPr>
            <a:xfrm>
              <a:off x="3064711" y="3479810"/>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Oblate</a:t>
              </a:r>
              <a:endParaRPr lang="en-US" sz="1350" dirty="0">
                <a:solidFill>
                  <a:srgbClr val="FFFFFF"/>
                </a:solidFill>
              </a:endParaRPr>
            </a:p>
          </p:txBody>
        </p:sp>
        <p:sp>
          <p:nvSpPr>
            <p:cNvPr id="82" name="Rectangle 81"/>
            <p:cNvSpPr/>
            <p:nvPr/>
          </p:nvSpPr>
          <p:spPr>
            <a:xfrm>
              <a:off x="4465999" y="3479810"/>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2</a:t>
              </a:r>
              <a:endParaRPr lang="en-US" sz="1350" dirty="0">
                <a:solidFill>
                  <a:srgbClr val="FFFFFF"/>
                </a:solidFill>
              </a:endParaRPr>
            </a:p>
          </p:txBody>
        </p:sp>
        <p:sp>
          <p:nvSpPr>
            <p:cNvPr id="83" name="Rectangle 82"/>
            <p:cNvSpPr/>
            <p:nvPr/>
          </p:nvSpPr>
          <p:spPr>
            <a:xfrm>
              <a:off x="7268575" y="3479810"/>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Tomatillo</a:t>
              </a:r>
              <a:endParaRPr lang="en-US" sz="1350" dirty="0">
                <a:solidFill>
                  <a:srgbClr val="FFFFFF"/>
                </a:solidFill>
              </a:endParaRPr>
            </a:p>
          </p:txBody>
        </p:sp>
        <p:sp>
          <p:nvSpPr>
            <p:cNvPr id="84" name="AutoShape 2" descr="https://media.licdn.com/mpr/mpr/AAEAAQAAAAAAAAkOAAAAJGZjN2M5Yjk3LTdlMDItNDJkMy1hMDA1LTRiZTAxOGM4ZjlhMA.jpg"/>
            <p:cNvSpPr>
              <a:spLocks noChangeAspect="1" noChangeArrowheads="1"/>
            </p:cNvSpPr>
            <p:nvPr/>
          </p:nvSpPr>
          <p:spPr bwMode="auto">
            <a:xfrm>
              <a:off x="4194846" y="35907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457195"/>
              <a:endParaRPr lang="en-US" sz="1350">
                <a:solidFill>
                  <a:srgbClr val="004266"/>
                </a:solidFill>
              </a:endParaRPr>
            </a:p>
          </p:txBody>
        </p:sp>
        <p:sp>
          <p:nvSpPr>
            <p:cNvPr id="85" name="Rectangle 84"/>
            <p:cNvSpPr/>
            <p:nvPr/>
          </p:nvSpPr>
          <p:spPr>
            <a:xfrm>
              <a:off x="262135" y="3784610"/>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Red</a:t>
              </a:r>
              <a:endParaRPr lang="en-US" sz="1350" dirty="0">
                <a:solidFill>
                  <a:srgbClr val="FFFFFF"/>
                </a:solidFill>
              </a:endParaRPr>
            </a:p>
          </p:txBody>
        </p:sp>
        <p:sp>
          <p:nvSpPr>
            <p:cNvPr id="86" name="Rectangle 85"/>
            <p:cNvSpPr/>
            <p:nvPr/>
          </p:nvSpPr>
          <p:spPr>
            <a:xfrm>
              <a:off x="1663423" y="3784610"/>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Lumpy</a:t>
              </a:r>
              <a:endParaRPr lang="en-US" sz="1350" dirty="0">
                <a:solidFill>
                  <a:srgbClr val="FFFFFF"/>
                </a:solidFill>
              </a:endParaRPr>
            </a:p>
          </p:txBody>
        </p:sp>
        <p:sp>
          <p:nvSpPr>
            <p:cNvPr id="87" name="Rectangle 86"/>
            <p:cNvSpPr/>
            <p:nvPr/>
          </p:nvSpPr>
          <p:spPr>
            <a:xfrm>
              <a:off x="3064711" y="3784610"/>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Cylindrical</a:t>
              </a:r>
              <a:endParaRPr lang="en-US" sz="1350" dirty="0">
                <a:solidFill>
                  <a:srgbClr val="FFFFFF"/>
                </a:solidFill>
              </a:endParaRPr>
            </a:p>
          </p:txBody>
        </p:sp>
        <p:sp>
          <p:nvSpPr>
            <p:cNvPr id="88" name="Rectangle 87"/>
            <p:cNvSpPr/>
            <p:nvPr/>
          </p:nvSpPr>
          <p:spPr>
            <a:xfrm>
              <a:off x="4465999" y="3784610"/>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2.5</a:t>
              </a:r>
              <a:endParaRPr lang="en-US" sz="1350" dirty="0">
                <a:solidFill>
                  <a:srgbClr val="FFFFFF"/>
                </a:solidFill>
              </a:endParaRPr>
            </a:p>
          </p:txBody>
        </p:sp>
        <p:sp>
          <p:nvSpPr>
            <p:cNvPr id="89" name="Rectangle 88"/>
            <p:cNvSpPr/>
            <p:nvPr/>
          </p:nvSpPr>
          <p:spPr>
            <a:xfrm>
              <a:off x="7268575" y="3784610"/>
              <a:ext cx="1401288" cy="32063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Chili</a:t>
              </a:r>
              <a:endParaRPr lang="en-US" sz="1350" dirty="0">
                <a:solidFill>
                  <a:srgbClr val="FFFFFF"/>
                </a:solidFill>
              </a:endParaRPr>
            </a:p>
          </p:txBody>
        </p:sp>
        <p:sp>
          <p:nvSpPr>
            <p:cNvPr id="90" name="AutoShape 2" descr="https://media.licdn.com/mpr/mpr/AAEAAQAAAAAAAAkOAAAAJGZjN2M5Yjk3LTdlMDItNDJkMy1hMDA1LTRiZTAxOGM4ZjlhMA.jpg"/>
            <p:cNvSpPr>
              <a:spLocks noChangeAspect="1" noChangeArrowheads="1"/>
            </p:cNvSpPr>
            <p:nvPr/>
          </p:nvSpPr>
          <p:spPr bwMode="auto">
            <a:xfrm>
              <a:off x="4194846" y="390516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457195"/>
              <a:endParaRPr lang="en-US" sz="1350">
                <a:solidFill>
                  <a:srgbClr val="004266"/>
                </a:solidFill>
              </a:endParaRPr>
            </a:p>
          </p:txBody>
        </p:sp>
        <p:sp>
          <p:nvSpPr>
            <p:cNvPr id="91" name="Rectangle 90"/>
            <p:cNvSpPr/>
            <p:nvPr/>
          </p:nvSpPr>
          <p:spPr>
            <a:xfrm>
              <a:off x="262135" y="4099061"/>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Green</a:t>
              </a:r>
              <a:endParaRPr lang="en-US" sz="1350" dirty="0">
                <a:solidFill>
                  <a:srgbClr val="FFFFFF"/>
                </a:solidFill>
              </a:endParaRPr>
            </a:p>
          </p:txBody>
        </p:sp>
        <p:sp>
          <p:nvSpPr>
            <p:cNvPr id="92" name="Rectangle 91"/>
            <p:cNvSpPr/>
            <p:nvPr/>
          </p:nvSpPr>
          <p:spPr>
            <a:xfrm>
              <a:off x="1663423" y="4099061"/>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Rough</a:t>
              </a:r>
              <a:endParaRPr lang="en-US" sz="1350" dirty="0">
                <a:solidFill>
                  <a:srgbClr val="FFFFFF"/>
                </a:solidFill>
              </a:endParaRPr>
            </a:p>
          </p:txBody>
        </p:sp>
        <p:sp>
          <p:nvSpPr>
            <p:cNvPr id="93" name="Rectangle 92"/>
            <p:cNvSpPr/>
            <p:nvPr/>
          </p:nvSpPr>
          <p:spPr>
            <a:xfrm>
              <a:off x="3064711" y="4099061"/>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Oblong</a:t>
              </a:r>
              <a:endParaRPr lang="en-US" sz="1350" dirty="0">
                <a:solidFill>
                  <a:srgbClr val="FFFFFF"/>
                </a:solidFill>
              </a:endParaRPr>
            </a:p>
          </p:txBody>
        </p:sp>
        <p:sp>
          <p:nvSpPr>
            <p:cNvPr id="94" name="Rectangle 93"/>
            <p:cNvSpPr/>
            <p:nvPr/>
          </p:nvSpPr>
          <p:spPr>
            <a:xfrm>
              <a:off x="4465999" y="4099061"/>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11</a:t>
              </a:r>
              <a:endParaRPr lang="en-US" sz="1350" dirty="0">
                <a:solidFill>
                  <a:srgbClr val="FFFFFF"/>
                </a:solidFill>
              </a:endParaRPr>
            </a:p>
          </p:txBody>
        </p:sp>
        <p:sp>
          <p:nvSpPr>
            <p:cNvPr id="95" name="Rectangle 94"/>
            <p:cNvSpPr/>
            <p:nvPr/>
          </p:nvSpPr>
          <p:spPr>
            <a:xfrm>
              <a:off x="7268575" y="4099061"/>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Cabbage</a:t>
              </a:r>
              <a:endParaRPr lang="en-US" sz="1350" dirty="0">
                <a:solidFill>
                  <a:srgbClr val="FFFFFF"/>
                </a:solidFill>
              </a:endParaRPr>
            </a:p>
          </p:txBody>
        </p:sp>
        <p:sp>
          <p:nvSpPr>
            <p:cNvPr id="96" name="Rectangle 95"/>
            <p:cNvSpPr/>
            <p:nvPr/>
          </p:nvSpPr>
          <p:spPr>
            <a:xfrm>
              <a:off x="5867287" y="2472757"/>
              <a:ext cx="1401288" cy="400048"/>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FFFFFF"/>
                  </a:solidFill>
                </a:rPr>
                <a:t>Sweet</a:t>
              </a:r>
            </a:p>
          </p:txBody>
        </p:sp>
        <p:sp>
          <p:nvSpPr>
            <p:cNvPr id="97" name="Rectangle 96"/>
            <p:cNvSpPr/>
            <p:nvPr/>
          </p:nvSpPr>
          <p:spPr>
            <a:xfrm>
              <a:off x="5867287" y="2860559"/>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No</a:t>
              </a:r>
              <a:endParaRPr lang="en-US" sz="1350" dirty="0">
                <a:solidFill>
                  <a:srgbClr val="FFFFFF"/>
                </a:solidFill>
              </a:endParaRPr>
            </a:p>
          </p:txBody>
        </p:sp>
        <p:sp>
          <p:nvSpPr>
            <p:cNvPr id="98" name="Rectangle 97"/>
            <p:cNvSpPr/>
            <p:nvPr/>
          </p:nvSpPr>
          <p:spPr>
            <a:xfrm>
              <a:off x="5867287" y="3165359"/>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Yes</a:t>
              </a:r>
              <a:endParaRPr lang="en-US" sz="1350" dirty="0">
                <a:solidFill>
                  <a:srgbClr val="FFFFFF"/>
                </a:solidFill>
              </a:endParaRPr>
            </a:p>
          </p:txBody>
        </p:sp>
        <p:sp>
          <p:nvSpPr>
            <p:cNvPr id="99" name="Rectangle 98"/>
            <p:cNvSpPr/>
            <p:nvPr/>
          </p:nvSpPr>
          <p:spPr>
            <a:xfrm>
              <a:off x="5867287" y="3479810"/>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No</a:t>
              </a:r>
              <a:endParaRPr lang="en-US" sz="1350" dirty="0">
                <a:solidFill>
                  <a:srgbClr val="FFFFFF"/>
                </a:solidFill>
              </a:endParaRPr>
            </a:p>
          </p:txBody>
        </p:sp>
        <p:sp>
          <p:nvSpPr>
            <p:cNvPr id="100" name="Rectangle 99"/>
            <p:cNvSpPr/>
            <p:nvPr/>
          </p:nvSpPr>
          <p:spPr>
            <a:xfrm>
              <a:off x="5867287" y="3784610"/>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No</a:t>
              </a:r>
              <a:endParaRPr lang="en-US" sz="1350" dirty="0">
                <a:solidFill>
                  <a:srgbClr val="FFFFFF"/>
                </a:solidFill>
              </a:endParaRPr>
            </a:p>
          </p:txBody>
        </p:sp>
        <p:sp>
          <p:nvSpPr>
            <p:cNvPr id="101" name="Rectangle 100"/>
            <p:cNvSpPr/>
            <p:nvPr/>
          </p:nvSpPr>
          <p:spPr>
            <a:xfrm>
              <a:off x="5867287" y="4099061"/>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No</a:t>
              </a:r>
              <a:endParaRPr lang="en-US" sz="1350" dirty="0">
                <a:solidFill>
                  <a:srgbClr val="FFFFFF"/>
                </a:solidFill>
              </a:endParaRPr>
            </a:p>
          </p:txBody>
        </p:sp>
      </p:grpSp>
      <p:pic>
        <p:nvPicPr>
          <p:cNvPr id="50" name="Picture 6" descr="Image result for green tomato"/>
          <p:cNvPicPr>
            <a:picLocks noChangeAspect="1" noChangeArrowheads="1"/>
          </p:cNvPicPr>
          <p:nvPr/>
        </p:nvPicPr>
        <p:blipFill rotWithShape="1">
          <a:blip r:embed="rId3">
            <a:extLst>
              <a:ext uri="{28A0092B-C50C-407E-A947-70E740481C1C}">
                <a14:useLocalDpi xmlns:a14="http://schemas.microsoft.com/office/drawing/2010/main" val="0"/>
              </a:ext>
            </a:extLst>
          </a:blip>
          <a:srcRect l="3226" r="5950" b="3014"/>
          <a:stretch/>
        </p:blipFill>
        <p:spPr bwMode="auto">
          <a:xfrm>
            <a:off x="7577770" y="1123950"/>
            <a:ext cx="462993" cy="38727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2" descr="Image result for golden delicious app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6053" y="1739826"/>
            <a:ext cx="369155" cy="41481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8" descr="Image result for tomatill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763" y="2303129"/>
            <a:ext cx="539367" cy="508546"/>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6" descr="http://uesugifarms.com/wp-content/uploads/2016/06/Uesugi-Farms-Nap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99656" y="3487791"/>
            <a:ext cx="619214" cy="58383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0" descr="Image result for Carolina Reap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38391" y="2879518"/>
            <a:ext cx="753290" cy="451750"/>
          </a:xfrm>
          <a:prstGeom prst="rect">
            <a:avLst/>
          </a:prstGeom>
          <a:noFill/>
          <a:extLst>
            <a:ext uri="{909E8E84-426E-40DD-AFC4-6F175D3DCCD1}">
              <a14:hiddenFill xmlns:a14="http://schemas.microsoft.com/office/drawing/2010/main">
                <a:solidFill>
                  <a:srgbClr val="FFFFFF"/>
                </a:solidFill>
              </a14:hiddenFill>
            </a:ext>
          </a:extLst>
        </p:spPr>
      </p:pic>
      <p:cxnSp>
        <p:nvCxnSpPr>
          <p:cNvPr id="103" name="Straight Arrow Connector 102">
            <a:extLst>
              <a:ext uri="{FF2B5EF4-FFF2-40B4-BE49-F238E27FC236}">
                <a16:creationId xmlns:a16="http://schemas.microsoft.com/office/drawing/2014/main" id="{802C9329-D577-44A7-A103-AEF7C885BA53}"/>
              </a:ext>
            </a:extLst>
          </p:cNvPr>
          <p:cNvCxnSpPr>
            <a:cxnSpLocks/>
            <a:stCxn id="71" idx="3"/>
          </p:cNvCxnSpPr>
          <p:nvPr/>
        </p:nvCxnSpPr>
        <p:spPr>
          <a:xfrm flipV="1">
            <a:off x="6280951" y="1502360"/>
            <a:ext cx="1296819" cy="1110612"/>
          </a:xfrm>
          <a:prstGeom prst="straightConnector1">
            <a:avLst/>
          </a:prstGeom>
          <a:ln>
            <a:solidFill>
              <a:srgbClr val="004266"/>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8718965C-35E1-452E-A41C-2463B948864F}"/>
              </a:ext>
            </a:extLst>
          </p:cNvPr>
          <p:cNvCxnSpPr>
            <a:cxnSpLocks/>
            <a:stCxn id="77" idx="3"/>
          </p:cNvCxnSpPr>
          <p:nvPr/>
        </p:nvCxnSpPr>
        <p:spPr>
          <a:xfrm flipV="1">
            <a:off x="6280951" y="2091363"/>
            <a:ext cx="1600146" cy="787798"/>
          </a:xfrm>
          <a:prstGeom prst="straightConnector1">
            <a:avLst/>
          </a:prstGeom>
          <a:ln>
            <a:solidFill>
              <a:srgbClr val="004266"/>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098CE9EC-1EE4-482E-8120-800151A23175}"/>
              </a:ext>
            </a:extLst>
          </p:cNvPr>
          <p:cNvCxnSpPr>
            <a:cxnSpLocks/>
            <a:stCxn id="83" idx="3"/>
          </p:cNvCxnSpPr>
          <p:nvPr/>
        </p:nvCxnSpPr>
        <p:spPr>
          <a:xfrm flipV="1">
            <a:off x="6280951" y="2678032"/>
            <a:ext cx="1759812" cy="475746"/>
          </a:xfrm>
          <a:prstGeom prst="straightConnector1">
            <a:avLst/>
          </a:prstGeom>
          <a:ln>
            <a:solidFill>
              <a:srgbClr val="004266"/>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76E31243-2E4E-4697-91D6-1A365F87D0EF}"/>
              </a:ext>
            </a:extLst>
          </p:cNvPr>
          <p:cNvCxnSpPr>
            <a:cxnSpLocks/>
            <a:stCxn id="89" idx="3"/>
            <a:endCxn id="54" idx="1"/>
          </p:cNvCxnSpPr>
          <p:nvPr/>
        </p:nvCxnSpPr>
        <p:spPr>
          <a:xfrm flipV="1">
            <a:off x="6280951" y="3105393"/>
            <a:ext cx="1557440" cy="314573"/>
          </a:xfrm>
          <a:prstGeom prst="straightConnector1">
            <a:avLst/>
          </a:prstGeom>
          <a:ln>
            <a:solidFill>
              <a:srgbClr val="004266"/>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ECCFEF6A-8DEF-4B05-AF6A-CBB02239FF81}"/>
              </a:ext>
            </a:extLst>
          </p:cNvPr>
          <p:cNvCxnSpPr>
            <a:cxnSpLocks/>
            <a:stCxn id="95" idx="3"/>
            <a:endCxn id="53" idx="1"/>
          </p:cNvCxnSpPr>
          <p:nvPr/>
        </p:nvCxnSpPr>
        <p:spPr>
          <a:xfrm>
            <a:off x="6280951" y="3694583"/>
            <a:ext cx="1218705" cy="85123"/>
          </a:xfrm>
          <a:prstGeom prst="straightConnector1">
            <a:avLst/>
          </a:prstGeom>
          <a:ln>
            <a:solidFill>
              <a:srgbClr val="004266"/>
            </a:solidFill>
            <a:tailEnd type="triangle"/>
          </a:ln>
        </p:spPr>
        <p:style>
          <a:lnRef idx="1">
            <a:schemeClr val="accent1"/>
          </a:lnRef>
          <a:fillRef idx="0">
            <a:schemeClr val="accent1"/>
          </a:fillRef>
          <a:effectRef idx="0">
            <a:schemeClr val="accent1"/>
          </a:effectRef>
          <a:fontRef idx="minor">
            <a:schemeClr val="tx1"/>
          </a:fontRef>
        </p:style>
      </p:cxnSp>
      <p:sp>
        <p:nvSpPr>
          <p:cNvPr id="2" name="Text Placeholder 1"/>
          <p:cNvSpPr>
            <a:spLocks noGrp="1"/>
          </p:cNvSpPr>
          <p:nvPr>
            <p:ph type="body" sz="quarter" idx="10"/>
          </p:nvPr>
        </p:nvSpPr>
        <p:spPr/>
        <p:txBody>
          <a:bodyPr/>
          <a:lstStyle/>
          <a:p>
            <a:r>
              <a:rPr lang="en-US" dirty="0">
                <a:solidFill>
                  <a:srgbClr val="FFFFFF"/>
                </a:solidFill>
              </a:rPr>
              <a:t>Supervised Learning</a:t>
            </a:r>
          </a:p>
          <a:p>
            <a:endParaRPr lang="en-US" dirty="0"/>
          </a:p>
        </p:txBody>
      </p:sp>
    </p:spTree>
    <p:extLst>
      <p:ext uri="{BB962C8B-B14F-4D97-AF65-F5344CB8AC3E}">
        <p14:creationId xmlns:p14="http://schemas.microsoft.com/office/powerpoint/2010/main" val="20918986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30C62F1-FF54-430F-AFB4-A7FF4FE170A6}"/>
              </a:ext>
            </a:extLst>
          </p:cNvPr>
          <p:cNvSpPr txBox="1"/>
          <p:nvPr/>
        </p:nvSpPr>
        <p:spPr>
          <a:xfrm>
            <a:off x="5181601" y="1465144"/>
            <a:ext cx="3810000" cy="2733056"/>
          </a:xfrm>
          <a:prstGeom prst="rect">
            <a:avLst/>
          </a:prstGeom>
          <a:noFill/>
        </p:spPr>
        <p:txBody>
          <a:bodyPr wrap="square" rtlCol="0">
            <a:spAutoFit/>
          </a:bodyPr>
          <a:lstStyle/>
          <a:p>
            <a:pPr marL="342896" indent="-342896" defTabSz="457195" eaLnBrk="0" fontAlgn="base" hangingPunct="0">
              <a:spcBef>
                <a:spcPct val="20000"/>
              </a:spcBef>
              <a:spcAft>
                <a:spcPct val="0"/>
              </a:spcAft>
              <a:buFont typeface="Arial" panose="020B0604020202020204" pitchFamily="34" charset="0"/>
              <a:buChar char="•"/>
            </a:pPr>
            <a:r>
              <a:rPr lang="en-US" sz="2200" dirty="0">
                <a:solidFill>
                  <a:srgbClr val="004266"/>
                </a:solidFill>
                <a:ea typeface="MS PGothic" panose="020B0600070205080204" pitchFamily="34" charset="-128"/>
              </a:rPr>
              <a:t>There is </a:t>
            </a:r>
            <a:r>
              <a:rPr lang="en-US" sz="2200" b="1" dirty="0">
                <a:solidFill>
                  <a:srgbClr val="00B050"/>
                </a:solidFill>
                <a:ea typeface="MS PGothic" panose="020B0600070205080204" pitchFamily="34" charset="-128"/>
              </a:rPr>
              <a:t>NO</a:t>
            </a:r>
            <a:r>
              <a:rPr lang="en-US" sz="2200" dirty="0">
                <a:solidFill>
                  <a:srgbClr val="004266"/>
                </a:solidFill>
                <a:ea typeface="MS PGothic" panose="020B0600070205080204" pitchFamily="34" charset="-128"/>
              </a:rPr>
              <a:t> teacher</a:t>
            </a:r>
          </a:p>
          <a:p>
            <a:pPr marL="342896" indent="-342896" defTabSz="457195" eaLnBrk="0" fontAlgn="base" hangingPunct="0">
              <a:spcBef>
                <a:spcPct val="20000"/>
              </a:spcBef>
              <a:spcAft>
                <a:spcPct val="0"/>
              </a:spcAft>
              <a:buFont typeface="Arial" panose="020B0604020202020204" pitchFamily="34" charset="0"/>
              <a:buChar char="•"/>
            </a:pPr>
            <a:endParaRPr lang="en-US" sz="2200" dirty="0">
              <a:solidFill>
                <a:srgbClr val="004266"/>
              </a:solidFill>
              <a:ea typeface="MS PGothic" panose="020B0600070205080204" pitchFamily="34" charset="-128"/>
            </a:endParaRPr>
          </a:p>
          <a:p>
            <a:pPr marL="342896" indent="-342896" defTabSz="457195" eaLnBrk="0" fontAlgn="base" hangingPunct="0">
              <a:spcBef>
                <a:spcPct val="20000"/>
              </a:spcBef>
              <a:spcAft>
                <a:spcPct val="0"/>
              </a:spcAft>
              <a:buFont typeface="Arial" panose="020B0604020202020204" pitchFamily="34" charset="0"/>
              <a:buChar char="•"/>
            </a:pPr>
            <a:r>
              <a:rPr lang="en-US" sz="2200" dirty="0">
                <a:solidFill>
                  <a:srgbClr val="004266"/>
                </a:solidFill>
                <a:ea typeface="MS PGothic" panose="020B0600070205080204" pitchFamily="34" charset="-128"/>
              </a:rPr>
              <a:t>Correct classes of training data are </a:t>
            </a:r>
            <a:r>
              <a:rPr lang="en-US" sz="2200" b="1" dirty="0">
                <a:solidFill>
                  <a:srgbClr val="00B050"/>
                </a:solidFill>
                <a:ea typeface="MS PGothic" panose="020B0600070205080204" pitchFamily="34" charset="-128"/>
              </a:rPr>
              <a:t>NOT</a:t>
            </a:r>
            <a:r>
              <a:rPr lang="en-US" sz="2200" dirty="0">
                <a:solidFill>
                  <a:srgbClr val="004266"/>
                </a:solidFill>
                <a:ea typeface="MS PGothic" panose="020B0600070205080204" pitchFamily="34" charset="-128"/>
              </a:rPr>
              <a:t> known</a:t>
            </a:r>
          </a:p>
          <a:p>
            <a:pPr marL="342896" indent="-342896" defTabSz="457195" eaLnBrk="0" fontAlgn="base" hangingPunct="0">
              <a:spcBef>
                <a:spcPct val="20000"/>
              </a:spcBef>
              <a:spcAft>
                <a:spcPct val="0"/>
              </a:spcAft>
              <a:buFont typeface="Arial" panose="020B0604020202020204" pitchFamily="34" charset="0"/>
              <a:buChar char="•"/>
            </a:pPr>
            <a:endParaRPr lang="en-US" sz="2200" dirty="0">
              <a:solidFill>
                <a:srgbClr val="004266"/>
              </a:solidFill>
              <a:ea typeface="MS PGothic" panose="020B0600070205080204" pitchFamily="34" charset="-128"/>
            </a:endParaRPr>
          </a:p>
          <a:p>
            <a:pPr marL="342896" indent="-342896" defTabSz="457195" eaLnBrk="0" fontAlgn="base" hangingPunct="0">
              <a:spcBef>
                <a:spcPct val="20000"/>
              </a:spcBef>
              <a:spcAft>
                <a:spcPct val="0"/>
              </a:spcAft>
              <a:buFont typeface="Arial" panose="020B0604020202020204" pitchFamily="34" charset="0"/>
              <a:buChar char="•"/>
            </a:pPr>
            <a:r>
              <a:rPr lang="en-US" sz="2200" dirty="0">
                <a:solidFill>
                  <a:srgbClr val="004266"/>
                </a:solidFill>
                <a:ea typeface="MS PGothic" panose="020B0600070205080204" pitchFamily="34" charset="-128"/>
              </a:rPr>
              <a:t>Output is natural meaningful groupings</a:t>
            </a:r>
          </a:p>
        </p:txBody>
      </p:sp>
      <p:pic>
        <p:nvPicPr>
          <p:cNvPr id="2" name="Picture 1">
            <a:extLst>
              <a:ext uri="{FF2B5EF4-FFF2-40B4-BE49-F238E27FC236}">
                <a16:creationId xmlns:a16="http://schemas.microsoft.com/office/drawing/2014/main" id="{A4D55278-1783-4560-9588-8A85CFF3D3C9}"/>
              </a:ext>
            </a:extLst>
          </p:cNvPr>
          <p:cNvPicPr>
            <a:picLocks noChangeAspect="1"/>
          </p:cNvPicPr>
          <p:nvPr/>
        </p:nvPicPr>
        <p:blipFill>
          <a:blip r:embed="rId3"/>
          <a:stretch>
            <a:fillRect/>
          </a:stretch>
        </p:blipFill>
        <p:spPr>
          <a:xfrm>
            <a:off x="381003" y="1465143"/>
            <a:ext cx="4648199" cy="2894278"/>
          </a:xfrm>
          <a:prstGeom prst="rect">
            <a:avLst/>
          </a:prstGeom>
        </p:spPr>
      </p:pic>
      <p:sp>
        <p:nvSpPr>
          <p:cNvPr id="3" name="Text Placeholder 2"/>
          <p:cNvSpPr>
            <a:spLocks noGrp="1"/>
          </p:cNvSpPr>
          <p:nvPr>
            <p:ph type="body" sz="quarter" idx="10"/>
          </p:nvPr>
        </p:nvSpPr>
        <p:spPr/>
        <p:txBody>
          <a:bodyPr/>
          <a:lstStyle/>
          <a:p>
            <a:r>
              <a:rPr lang="en-US" dirty="0">
                <a:solidFill>
                  <a:srgbClr val="FFFFFF"/>
                </a:solidFill>
              </a:rPr>
              <a:t>Unsupervised Learning</a:t>
            </a:r>
          </a:p>
          <a:p>
            <a:endParaRPr lang="en-US" dirty="0"/>
          </a:p>
        </p:txBody>
      </p:sp>
    </p:spTree>
    <p:extLst>
      <p:ext uri="{BB962C8B-B14F-4D97-AF65-F5344CB8AC3E}">
        <p14:creationId xmlns:p14="http://schemas.microsoft.com/office/powerpoint/2010/main" val="10620204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AutoShape 2" descr="https://media.licdn.com/mpr/mpr/AAEAAQAAAAAAAAkOAAAAJGZjN2M5Yjk3LTdlMDItNDJkMy1hMDA1LTRiZTAxOGM4ZjlhMA.jpg"/>
          <p:cNvSpPr>
            <a:spLocks noChangeAspect="1" noChangeArrowheads="1"/>
          </p:cNvSpPr>
          <p:nvPr/>
        </p:nvSpPr>
        <p:spPr bwMode="auto">
          <a:xfrm>
            <a:off x="4457700" y="245745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457195"/>
            <a:endParaRPr lang="en-US" sz="1350">
              <a:solidFill>
                <a:srgbClr val="004266"/>
              </a:solidFill>
            </a:endParaRPr>
          </a:p>
        </p:txBody>
      </p:sp>
      <p:pic>
        <p:nvPicPr>
          <p:cNvPr id="4" name="Picture 6" descr="Image result for green tomato"/>
          <p:cNvPicPr>
            <a:picLocks noChangeAspect="1" noChangeArrowheads="1"/>
          </p:cNvPicPr>
          <p:nvPr/>
        </p:nvPicPr>
        <p:blipFill rotWithShape="1">
          <a:blip r:embed="rId3">
            <a:extLst>
              <a:ext uri="{28A0092B-C50C-407E-A947-70E740481C1C}">
                <a14:useLocalDpi xmlns:a14="http://schemas.microsoft.com/office/drawing/2010/main" val="0"/>
              </a:ext>
            </a:extLst>
          </a:blip>
          <a:srcRect l="3226" r="5950" b="3014"/>
          <a:stretch/>
        </p:blipFill>
        <p:spPr bwMode="auto">
          <a:xfrm>
            <a:off x="1807489" y="1627733"/>
            <a:ext cx="1388451" cy="11613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Image result for tomatill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0074" y="3103439"/>
            <a:ext cx="1183777" cy="111613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Carolina Reap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0075" y="2019595"/>
            <a:ext cx="1025477" cy="61498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golden delicious app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7488" y="3133519"/>
            <a:ext cx="1095694" cy="123121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uesugifarms.com/wp-content/uploads/2016/06/Uesugi-Farms-Napa.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6300" y="1143476"/>
            <a:ext cx="3705214" cy="349348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4"/>
          <p:cNvSpPr txBox="1">
            <a:spLocks noChangeArrowheads="1"/>
          </p:cNvSpPr>
          <p:nvPr/>
        </p:nvSpPr>
        <p:spPr bwMode="auto">
          <a:xfrm>
            <a:off x="457202" y="1053978"/>
            <a:ext cx="4947753" cy="348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34290" rIns="68580" bIns="3429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pPr defTabSz="457195"/>
            <a:r>
              <a:rPr lang="en-US" kern="0" cap="all" dirty="0">
                <a:solidFill>
                  <a:srgbClr val="004266"/>
                </a:solidFill>
              </a:rPr>
              <a:t>What does a machine see?</a:t>
            </a:r>
            <a:br>
              <a:rPr lang="en-US" kern="0" dirty="0">
                <a:solidFill>
                  <a:srgbClr val="004266"/>
                </a:solidFill>
              </a:rPr>
            </a:br>
            <a:endParaRPr lang="en-US" b="0" kern="0" dirty="0">
              <a:solidFill>
                <a:srgbClr val="004266"/>
              </a:solidFill>
            </a:endParaRPr>
          </a:p>
        </p:txBody>
      </p:sp>
      <p:sp>
        <p:nvSpPr>
          <p:cNvPr id="2" name="Text Placeholder 1"/>
          <p:cNvSpPr>
            <a:spLocks noGrp="1"/>
          </p:cNvSpPr>
          <p:nvPr>
            <p:ph type="body" sz="quarter" idx="10"/>
          </p:nvPr>
        </p:nvSpPr>
        <p:spPr/>
        <p:txBody>
          <a:bodyPr/>
          <a:lstStyle/>
          <a:p>
            <a:r>
              <a:rPr lang="en-US" dirty="0">
                <a:solidFill>
                  <a:srgbClr val="FFFFFF"/>
                </a:solidFill>
              </a:rPr>
              <a:t>Unsupervised Learning</a:t>
            </a:r>
          </a:p>
          <a:p>
            <a:endParaRPr lang="en-US" dirty="0"/>
          </a:p>
        </p:txBody>
      </p:sp>
    </p:spTree>
    <p:extLst>
      <p:ext uri="{BB962C8B-B14F-4D97-AF65-F5344CB8AC3E}">
        <p14:creationId xmlns:p14="http://schemas.microsoft.com/office/powerpoint/2010/main" val="719009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0" name="Picture 6" descr="Image result for green tomato"/>
          <p:cNvPicPr>
            <a:picLocks noChangeAspect="1" noChangeArrowheads="1"/>
          </p:cNvPicPr>
          <p:nvPr/>
        </p:nvPicPr>
        <p:blipFill rotWithShape="1">
          <a:blip r:embed="rId3">
            <a:extLst>
              <a:ext uri="{28A0092B-C50C-407E-A947-70E740481C1C}">
                <a14:useLocalDpi xmlns:a14="http://schemas.microsoft.com/office/drawing/2010/main" val="0"/>
              </a:ext>
            </a:extLst>
          </a:blip>
          <a:srcRect l="3226" r="5950" b="3014"/>
          <a:stretch/>
        </p:blipFill>
        <p:spPr bwMode="auto">
          <a:xfrm>
            <a:off x="1722050" y="4137997"/>
            <a:ext cx="771857" cy="645631"/>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2" descr="Image result for golden delicious app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6536" y="4131043"/>
            <a:ext cx="646722" cy="726711"/>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8" descr="Image result for tomatill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3907" y="4049122"/>
            <a:ext cx="873279" cy="82337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6" descr="http://uesugifarms.com/wp-content/uploads/2016/06/Uesugi-Farms-Nap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21405" y="4068748"/>
            <a:ext cx="917639" cy="86520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0" descr="Image result for Carolina Reap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0756" y="4197852"/>
            <a:ext cx="973318" cy="583701"/>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6" descr="Image result for green tomato"/>
          <p:cNvPicPr>
            <a:picLocks noChangeAspect="1" noChangeArrowheads="1"/>
          </p:cNvPicPr>
          <p:nvPr/>
        </p:nvPicPr>
        <p:blipFill rotWithShape="1">
          <a:blip r:embed="rId3">
            <a:extLst>
              <a:ext uri="{28A0092B-C50C-407E-A947-70E740481C1C}">
                <a14:useLocalDpi xmlns:a14="http://schemas.microsoft.com/office/drawing/2010/main" val="0"/>
              </a:ext>
            </a:extLst>
          </a:blip>
          <a:srcRect l="3226" r="5950" b="3014"/>
          <a:stretch/>
        </p:blipFill>
        <p:spPr bwMode="auto">
          <a:xfrm>
            <a:off x="2412159" y="2301979"/>
            <a:ext cx="771857" cy="645631"/>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2" descr="Image result for golden delicious app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5606" y="2289878"/>
            <a:ext cx="646722" cy="7267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590803" y="1409641"/>
            <a:ext cx="1164939" cy="400110"/>
          </a:xfrm>
          <a:prstGeom prst="rect">
            <a:avLst/>
          </a:prstGeom>
          <a:noFill/>
        </p:spPr>
        <p:txBody>
          <a:bodyPr wrap="square" rtlCol="0">
            <a:spAutoFit/>
          </a:bodyPr>
          <a:lstStyle/>
          <a:p>
            <a:pPr defTabSz="457195"/>
            <a:r>
              <a:rPr lang="en-US" sz="2000" dirty="0">
                <a:solidFill>
                  <a:srgbClr val="004266"/>
                </a:solidFill>
              </a:rPr>
              <a:t>Smooth</a:t>
            </a:r>
          </a:p>
        </p:txBody>
      </p:sp>
      <p:sp>
        <p:nvSpPr>
          <p:cNvPr id="105" name="TextBox 104"/>
          <p:cNvSpPr txBox="1"/>
          <p:nvPr/>
        </p:nvSpPr>
        <p:spPr>
          <a:xfrm>
            <a:off x="2362203" y="3280495"/>
            <a:ext cx="976745" cy="400110"/>
          </a:xfrm>
          <a:prstGeom prst="rect">
            <a:avLst/>
          </a:prstGeom>
          <a:noFill/>
        </p:spPr>
        <p:txBody>
          <a:bodyPr wrap="square" rtlCol="0">
            <a:spAutoFit/>
          </a:bodyPr>
          <a:lstStyle/>
          <a:p>
            <a:pPr defTabSz="457195"/>
            <a:r>
              <a:rPr lang="en-US" sz="2000" dirty="0">
                <a:solidFill>
                  <a:srgbClr val="004266"/>
                </a:solidFill>
              </a:rPr>
              <a:t>Green</a:t>
            </a:r>
          </a:p>
        </p:txBody>
      </p:sp>
      <p:sp>
        <p:nvSpPr>
          <p:cNvPr id="106" name="TextBox 105"/>
          <p:cNvSpPr txBox="1"/>
          <p:nvPr/>
        </p:nvSpPr>
        <p:spPr>
          <a:xfrm>
            <a:off x="4724404" y="3257552"/>
            <a:ext cx="976745" cy="400110"/>
          </a:xfrm>
          <a:prstGeom prst="rect">
            <a:avLst/>
          </a:prstGeom>
          <a:noFill/>
        </p:spPr>
        <p:txBody>
          <a:bodyPr wrap="square" rtlCol="0">
            <a:spAutoFit/>
          </a:bodyPr>
          <a:lstStyle/>
          <a:p>
            <a:pPr defTabSz="457195"/>
            <a:r>
              <a:rPr lang="en-US" sz="2000" dirty="0">
                <a:solidFill>
                  <a:srgbClr val="004266"/>
                </a:solidFill>
              </a:rPr>
              <a:t>Yellow</a:t>
            </a:r>
          </a:p>
        </p:txBody>
      </p:sp>
      <p:sp>
        <p:nvSpPr>
          <p:cNvPr id="107" name="TextBox 106"/>
          <p:cNvSpPr txBox="1"/>
          <p:nvPr/>
        </p:nvSpPr>
        <p:spPr>
          <a:xfrm>
            <a:off x="6324603" y="3257550"/>
            <a:ext cx="976745" cy="400110"/>
          </a:xfrm>
          <a:prstGeom prst="rect">
            <a:avLst/>
          </a:prstGeom>
          <a:noFill/>
        </p:spPr>
        <p:txBody>
          <a:bodyPr wrap="square" rtlCol="0">
            <a:spAutoFit/>
          </a:bodyPr>
          <a:lstStyle/>
          <a:p>
            <a:pPr defTabSz="457195"/>
            <a:r>
              <a:rPr lang="en-US" sz="2000" dirty="0">
                <a:solidFill>
                  <a:srgbClr val="004266"/>
                </a:solidFill>
              </a:rPr>
              <a:t>Red</a:t>
            </a:r>
          </a:p>
        </p:txBody>
      </p:sp>
      <p:sp>
        <p:nvSpPr>
          <p:cNvPr id="5" name="Right Brace 4"/>
          <p:cNvSpPr/>
          <p:nvPr/>
        </p:nvSpPr>
        <p:spPr>
          <a:xfrm rot="16200000">
            <a:off x="2634099" y="3104098"/>
            <a:ext cx="426027" cy="164176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defTabSz="457195"/>
            <a:endParaRPr lang="en-US" sz="1350">
              <a:solidFill>
                <a:srgbClr val="004266"/>
              </a:solidFill>
            </a:endParaRPr>
          </a:p>
        </p:txBody>
      </p:sp>
      <p:sp>
        <p:nvSpPr>
          <p:cNvPr id="109" name="Right Brace 108"/>
          <p:cNvSpPr/>
          <p:nvPr/>
        </p:nvSpPr>
        <p:spPr>
          <a:xfrm rot="16200000">
            <a:off x="4976887" y="3594209"/>
            <a:ext cx="426027" cy="57706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defTabSz="457195"/>
            <a:endParaRPr lang="en-US" sz="1350">
              <a:solidFill>
                <a:srgbClr val="004266"/>
              </a:solidFill>
            </a:endParaRPr>
          </a:p>
        </p:txBody>
      </p:sp>
      <p:sp>
        <p:nvSpPr>
          <p:cNvPr id="111" name="Right Brace 110"/>
          <p:cNvSpPr/>
          <p:nvPr/>
        </p:nvSpPr>
        <p:spPr>
          <a:xfrm rot="16200000">
            <a:off x="6498790" y="3639237"/>
            <a:ext cx="426027" cy="57706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defTabSz="457195"/>
            <a:endParaRPr lang="en-US" sz="1350">
              <a:solidFill>
                <a:srgbClr val="004266"/>
              </a:solidFill>
            </a:endParaRPr>
          </a:p>
        </p:txBody>
      </p:sp>
      <p:sp>
        <p:nvSpPr>
          <p:cNvPr id="112" name="Right Brace 111"/>
          <p:cNvSpPr/>
          <p:nvPr/>
        </p:nvSpPr>
        <p:spPr>
          <a:xfrm rot="16200000">
            <a:off x="2926552" y="1354432"/>
            <a:ext cx="426027" cy="1291316"/>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defTabSz="457195"/>
            <a:endParaRPr lang="en-US" sz="1350">
              <a:solidFill>
                <a:srgbClr val="004266"/>
              </a:solidFill>
            </a:endParaRPr>
          </a:p>
        </p:txBody>
      </p:sp>
      <p:pic>
        <p:nvPicPr>
          <p:cNvPr id="113" name="Picture 8" descr="Image result for tomatill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3122" y="2130854"/>
            <a:ext cx="873279" cy="823377"/>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16" descr="http://uesugifarms.com/wp-content/uploads/2016/06/Uesugi-Farms-Nap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60619" y="2150479"/>
            <a:ext cx="917639" cy="865202"/>
          </a:xfrm>
          <a:prstGeom prst="rect">
            <a:avLst/>
          </a:prstGeom>
          <a:noFill/>
          <a:extLst>
            <a:ext uri="{909E8E84-426E-40DD-AFC4-6F175D3DCCD1}">
              <a14:hiddenFill xmlns:a14="http://schemas.microsoft.com/office/drawing/2010/main">
                <a:solidFill>
                  <a:srgbClr val="FFFFFF"/>
                </a:solidFill>
              </a14:hiddenFill>
            </a:ext>
          </a:extLst>
        </p:spPr>
      </p:pic>
      <p:sp>
        <p:nvSpPr>
          <p:cNvPr id="115" name="TextBox 114"/>
          <p:cNvSpPr txBox="1"/>
          <p:nvPr/>
        </p:nvSpPr>
        <p:spPr>
          <a:xfrm>
            <a:off x="5229306" y="1352551"/>
            <a:ext cx="1019094" cy="400110"/>
          </a:xfrm>
          <a:prstGeom prst="rect">
            <a:avLst/>
          </a:prstGeom>
          <a:noFill/>
        </p:spPr>
        <p:txBody>
          <a:bodyPr wrap="square" rtlCol="0">
            <a:spAutoFit/>
          </a:bodyPr>
          <a:lstStyle/>
          <a:p>
            <a:pPr defTabSz="457195"/>
            <a:r>
              <a:rPr lang="en-US" sz="2000" dirty="0">
                <a:solidFill>
                  <a:srgbClr val="004266"/>
                </a:solidFill>
              </a:rPr>
              <a:t>Rough</a:t>
            </a:r>
          </a:p>
        </p:txBody>
      </p:sp>
      <p:sp>
        <p:nvSpPr>
          <p:cNvPr id="116" name="Right Brace 115"/>
          <p:cNvSpPr/>
          <p:nvPr/>
        </p:nvSpPr>
        <p:spPr>
          <a:xfrm rot="16200000">
            <a:off x="5502749" y="845499"/>
            <a:ext cx="426027" cy="228448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defTabSz="457195"/>
            <a:endParaRPr lang="en-US" sz="1350">
              <a:solidFill>
                <a:srgbClr val="004266"/>
              </a:solidFill>
            </a:endParaRPr>
          </a:p>
        </p:txBody>
      </p:sp>
      <p:sp>
        <p:nvSpPr>
          <p:cNvPr id="26" name="Rectangle 4"/>
          <p:cNvSpPr txBox="1">
            <a:spLocks noChangeArrowheads="1"/>
          </p:cNvSpPr>
          <p:nvPr/>
        </p:nvSpPr>
        <p:spPr bwMode="auto">
          <a:xfrm>
            <a:off x="457202" y="971551"/>
            <a:ext cx="4267199" cy="225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34290" rIns="68580" bIns="3429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pPr defTabSz="457195"/>
            <a:r>
              <a:rPr lang="en-US" kern="0" cap="all" dirty="0">
                <a:solidFill>
                  <a:srgbClr val="004266"/>
                </a:solidFill>
              </a:rPr>
              <a:t>Group and associate</a:t>
            </a:r>
            <a:br>
              <a:rPr lang="en-US" kern="0" dirty="0">
                <a:solidFill>
                  <a:srgbClr val="004266"/>
                </a:solidFill>
              </a:rPr>
            </a:br>
            <a:endParaRPr lang="en-US" b="0" kern="0" dirty="0">
              <a:solidFill>
                <a:srgbClr val="004266"/>
              </a:solidFill>
            </a:endParaRPr>
          </a:p>
        </p:txBody>
      </p:sp>
      <p:pic>
        <p:nvPicPr>
          <p:cNvPr id="24" name="Picture 10" descr="Image result for Carolina Reaper">
            <a:extLst>
              <a:ext uri="{FF2B5EF4-FFF2-40B4-BE49-F238E27FC236}">
                <a16:creationId xmlns:a16="http://schemas.microsoft.com/office/drawing/2014/main" id="{6E991E19-88E5-4ACA-ACFA-16C08667FC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4298" y="2291360"/>
            <a:ext cx="973318" cy="583701"/>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10"/>
          </p:nvPr>
        </p:nvSpPr>
        <p:spPr/>
        <p:txBody>
          <a:bodyPr/>
          <a:lstStyle/>
          <a:p>
            <a:r>
              <a:rPr lang="en-US" dirty="0">
                <a:solidFill>
                  <a:srgbClr val="FFFFFF"/>
                </a:solidFill>
              </a:rPr>
              <a:t>Unsupervised Learning</a:t>
            </a:r>
          </a:p>
          <a:p>
            <a:endParaRPr lang="en-US" dirty="0"/>
          </a:p>
        </p:txBody>
      </p:sp>
    </p:spTree>
    <p:extLst>
      <p:ext uri="{BB962C8B-B14F-4D97-AF65-F5344CB8AC3E}">
        <p14:creationId xmlns:p14="http://schemas.microsoft.com/office/powerpoint/2010/main" val="1537716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996837"/>
            <a:ext cx="1499718" cy="18742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Text Placeholder 15"/>
          <p:cNvSpPr>
            <a:spLocks noGrp="1"/>
          </p:cNvSpPr>
          <p:nvPr>
            <p:ph type="body" sz="quarter" idx="10"/>
          </p:nvPr>
        </p:nvSpPr>
        <p:spPr/>
        <p:txBody>
          <a:bodyPr/>
          <a:lstStyle/>
          <a:p>
            <a:r>
              <a:rPr lang="en-US" dirty="0"/>
              <a:t>Introductions</a:t>
            </a:r>
          </a:p>
          <a:p>
            <a:endParaRPr lang="en-US" dirty="0"/>
          </a:p>
        </p:txBody>
      </p:sp>
      <p:sp>
        <p:nvSpPr>
          <p:cNvPr id="20" name="TextBox 19">
            <a:extLst>
              <a:ext uri="{FF2B5EF4-FFF2-40B4-BE49-F238E27FC236}">
                <a16:creationId xmlns:a16="http://schemas.microsoft.com/office/drawing/2014/main" id="{F4F99AD9-EE0B-4682-B6CB-BF0BC0BFB4E0}"/>
              </a:ext>
            </a:extLst>
          </p:cNvPr>
          <p:cNvSpPr txBox="1"/>
          <p:nvPr/>
        </p:nvSpPr>
        <p:spPr>
          <a:xfrm>
            <a:off x="2133600" y="2487869"/>
            <a:ext cx="2438400" cy="892552"/>
          </a:xfrm>
          <a:prstGeom prst="rect">
            <a:avLst/>
          </a:prstGeom>
          <a:noFill/>
        </p:spPr>
        <p:txBody>
          <a:bodyPr wrap="square" rtlCol="0">
            <a:spAutoFit/>
          </a:bodyPr>
          <a:lstStyle/>
          <a:p>
            <a:pPr algn="ctr"/>
            <a:r>
              <a:rPr lang="en-US" sz="2000" dirty="0"/>
              <a:t>Louis Frolio</a:t>
            </a:r>
          </a:p>
          <a:p>
            <a:pPr algn="ctr"/>
            <a:r>
              <a:rPr lang="en-US" sz="1600" i="1" dirty="0"/>
              <a:t>Technical Evangelist, IBM</a:t>
            </a:r>
          </a:p>
        </p:txBody>
      </p:sp>
      <p:pic>
        <p:nvPicPr>
          <p:cNvPr id="12" name="Picture 11">
            <a:extLst>
              <a:ext uri="{FF2B5EF4-FFF2-40B4-BE49-F238E27FC236}">
                <a16:creationId xmlns:a16="http://schemas.microsoft.com/office/drawing/2014/main" id="{5F5F1EB8-26E1-D042-BCB5-1599A2D34B6E}"/>
              </a:ext>
            </a:extLst>
          </p:cNvPr>
          <p:cNvPicPr>
            <a:picLocks noChangeAspect="1"/>
          </p:cNvPicPr>
          <p:nvPr/>
        </p:nvPicPr>
        <p:blipFill rotWithShape="1">
          <a:blip r:embed="rId4">
            <a:extLst>
              <a:ext uri="{28A0092B-C50C-407E-A947-70E740481C1C}">
                <a14:useLocalDpi xmlns:a14="http://schemas.microsoft.com/office/drawing/2010/main" val="0"/>
              </a:ext>
            </a:extLst>
          </a:blip>
          <a:srcRect l="24369" t="22142" r="18925" b="21852"/>
          <a:stretch/>
        </p:blipFill>
        <p:spPr>
          <a:xfrm>
            <a:off x="4876800" y="1955216"/>
            <a:ext cx="1600200" cy="19158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a:extLst>
              <a:ext uri="{FF2B5EF4-FFF2-40B4-BE49-F238E27FC236}">
                <a16:creationId xmlns:a16="http://schemas.microsoft.com/office/drawing/2014/main" id="{4993CA52-ED0D-4943-814F-C03F4806007B}"/>
              </a:ext>
            </a:extLst>
          </p:cNvPr>
          <p:cNvSpPr txBox="1"/>
          <p:nvPr/>
        </p:nvSpPr>
        <p:spPr>
          <a:xfrm>
            <a:off x="6781800" y="2487869"/>
            <a:ext cx="2125246" cy="892552"/>
          </a:xfrm>
          <a:prstGeom prst="rect">
            <a:avLst/>
          </a:prstGeom>
          <a:noFill/>
        </p:spPr>
        <p:txBody>
          <a:bodyPr wrap="square" rtlCol="0">
            <a:spAutoFit/>
          </a:bodyPr>
          <a:lstStyle/>
          <a:p>
            <a:pPr algn="ctr"/>
            <a:r>
              <a:rPr lang="en-US" sz="2000" dirty="0"/>
              <a:t>Loren Murphy</a:t>
            </a:r>
          </a:p>
          <a:p>
            <a:pPr algn="ctr"/>
            <a:r>
              <a:rPr lang="en-US" sz="1600" i="1" dirty="0"/>
              <a:t>Technical Evangelist, IBM</a:t>
            </a:r>
          </a:p>
        </p:txBody>
      </p:sp>
    </p:spTree>
    <p:extLst>
      <p:ext uri="{BB962C8B-B14F-4D97-AF65-F5344CB8AC3E}">
        <p14:creationId xmlns:p14="http://schemas.microsoft.com/office/powerpoint/2010/main" val="41154469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280992" y="1761881"/>
            <a:ext cx="3733800" cy="3003899"/>
          </a:xfrm>
          <a:prstGeom prst="rect">
            <a:avLst/>
          </a:prstGeom>
          <a:noFill/>
        </p:spPr>
        <p:txBody>
          <a:bodyPr wrap="square" rtlCol="0">
            <a:spAutoFit/>
          </a:bodyPr>
          <a:lstStyle/>
          <a:p>
            <a:pPr marL="342896" indent="-342896" defTabSz="457195" eaLnBrk="0" fontAlgn="base" hangingPunct="0">
              <a:spcBef>
                <a:spcPct val="20000"/>
              </a:spcBef>
              <a:spcAft>
                <a:spcPct val="0"/>
              </a:spcAft>
              <a:buFont typeface="Arial" panose="020B0604020202020204" pitchFamily="34" charset="0"/>
              <a:buChar char="•"/>
            </a:pPr>
            <a:r>
              <a:rPr lang="en-US" sz="2200" dirty="0">
                <a:solidFill>
                  <a:srgbClr val="004266"/>
                </a:solidFill>
                <a:ea typeface="MS PGothic" panose="020B0600070205080204" pitchFamily="34" charset="-128"/>
              </a:rPr>
              <a:t>There is a teaching assistant</a:t>
            </a:r>
          </a:p>
          <a:p>
            <a:pPr marL="342896" indent="-342896" defTabSz="457195" eaLnBrk="0" fontAlgn="base" hangingPunct="0">
              <a:spcBef>
                <a:spcPct val="20000"/>
              </a:spcBef>
              <a:spcAft>
                <a:spcPct val="0"/>
              </a:spcAft>
              <a:buFont typeface="Arial" panose="020B0604020202020204" pitchFamily="34" charset="0"/>
              <a:buChar char="•"/>
            </a:pPr>
            <a:r>
              <a:rPr lang="en-US" sz="2200" dirty="0">
                <a:solidFill>
                  <a:srgbClr val="004266"/>
                </a:solidFill>
                <a:ea typeface="MS PGothic" panose="020B0600070205080204" pitchFamily="34" charset="-128"/>
              </a:rPr>
              <a:t>Large amount of data</a:t>
            </a:r>
          </a:p>
          <a:p>
            <a:pPr marL="342896" indent="-342896" defTabSz="457195" eaLnBrk="0" fontAlgn="base" hangingPunct="0">
              <a:spcBef>
                <a:spcPct val="20000"/>
              </a:spcBef>
              <a:spcAft>
                <a:spcPct val="0"/>
              </a:spcAft>
              <a:buFont typeface="Arial" panose="020B0604020202020204" pitchFamily="34" charset="0"/>
              <a:buChar char="•"/>
            </a:pPr>
            <a:r>
              <a:rPr lang="en-US" sz="2200" dirty="0">
                <a:solidFill>
                  <a:srgbClr val="004266"/>
                </a:solidFill>
                <a:ea typeface="MS PGothic" panose="020B0600070205080204" pitchFamily="34" charset="-128"/>
              </a:rPr>
              <a:t>Correct classes of training data are known for a small subset</a:t>
            </a:r>
          </a:p>
          <a:p>
            <a:pPr marL="342896" indent="-342896" defTabSz="457195" eaLnBrk="0" fontAlgn="base" hangingPunct="0">
              <a:spcBef>
                <a:spcPct val="20000"/>
              </a:spcBef>
              <a:spcAft>
                <a:spcPct val="0"/>
              </a:spcAft>
              <a:buFont typeface="Arial" panose="020B0604020202020204" pitchFamily="34" charset="0"/>
              <a:buChar char="•"/>
            </a:pPr>
            <a:r>
              <a:rPr lang="en-US" sz="2200" dirty="0">
                <a:solidFill>
                  <a:srgbClr val="004266"/>
                </a:solidFill>
                <a:ea typeface="MS PGothic" panose="020B0600070205080204" pitchFamily="34" charset="-128"/>
              </a:rPr>
              <a:t>Output is natural “meaningful” groupings</a:t>
            </a:r>
          </a:p>
        </p:txBody>
      </p:sp>
      <p:sp>
        <p:nvSpPr>
          <p:cNvPr id="9" name="Rectangle 4"/>
          <p:cNvSpPr txBox="1">
            <a:spLocks noChangeArrowheads="1"/>
          </p:cNvSpPr>
          <p:nvPr/>
        </p:nvSpPr>
        <p:spPr bwMode="auto">
          <a:xfrm>
            <a:off x="457203" y="1047751"/>
            <a:ext cx="4969565"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34290" rIns="68580" bIns="3429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pPr defTabSz="457195"/>
            <a:r>
              <a:rPr lang="en-US" kern="0" cap="all" dirty="0">
                <a:solidFill>
                  <a:srgbClr val="004266"/>
                </a:solidFill>
              </a:rPr>
              <a:t>Some prior knowledge</a:t>
            </a:r>
            <a:br>
              <a:rPr lang="en-US" kern="0" dirty="0">
                <a:solidFill>
                  <a:srgbClr val="004266"/>
                </a:solidFill>
              </a:rPr>
            </a:br>
            <a:endParaRPr lang="en-US" b="0" kern="0" dirty="0">
              <a:solidFill>
                <a:srgbClr val="004266"/>
              </a:solidFill>
            </a:endParaRPr>
          </a:p>
        </p:txBody>
      </p:sp>
      <p:pic>
        <p:nvPicPr>
          <p:cNvPr id="3" name="Picture 2">
            <a:extLst>
              <a:ext uri="{FF2B5EF4-FFF2-40B4-BE49-F238E27FC236}">
                <a16:creationId xmlns:a16="http://schemas.microsoft.com/office/drawing/2014/main" id="{E6AC2030-9A2F-40B6-A43A-1FD39B609124}"/>
              </a:ext>
            </a:extLst>
          </p:cNvPr>
          <p:cNvPicPr>
            <a:picLocks noChangeAspect="1"/>
          </p:cNvPicPr>
          <p:nvPr/>
        </p:nvPicPr>
        <p:blipFill>
          <a:blip r:embed="rId3"/>
          <a:stretch>
            <a:fillRect/>
          </a:stretch>
        </p:blipFill>
        <p:spPr>
          <a:xfrm>
            <a:off x="457200" y="1828932"/>
            <a:ext cx="4572000" cy="2846327"/>
          </a:xfrm>
          <a:prstGeom prst="rect">
            <a:avLst/>
          </a:prstGeom>
        </p:spPr>
      </p:pic>
      <p:sp>
        <p:nvSpPr>
          <p:cNvPr id="2" name="Text Placeholder 1"/>
          <p:cNvSpPr>
            <a:spLocks noGrp="1"/>
          </p:cNvSpPr>
          <p:nvPr>
            <p:ph type="body" sz="quarter" idx="10"/>
          </p:nvPr>
        </p:nvSpPr>
        <p:spPr/>
        <p:txBody>
          <a:bodyPr/>
          <a:lstStyle/>
          <a:p>
            <a:r>
              <a:rPr lang="en-US" dirty="0">
                <a:solidFill>
                  <a:srgbClr val="FFFFFF"/>
                </a:solidFill>
              </a:rPr>
              <a:t>Semi-supervised Learning</a:t>
            </a:r>
          </a:p>
          <a:p>
            <a:endParaRPr lang="en-US" dirty="0"/>
          </a:p>
        </p:txBody>
      </p:sp>
    </p:spTree>
    <p:extLst>
      <p:ext uri="{BB962C8B-B14F-4D97-AF65-F5344CB8AC3E}">
        <p14:creationId xmlns:p14="http://schemas.microsoft.com/office/powerpoint/2010/main" val="8236182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Section 2: Summary</a:t>
            </a:r>
          </a:p>
          <a:p>
            <a:endParaRPr lang="en-US" dirty="0"/>
          </a:p>
        </p:txBody>
      </p:sp>
      <p:sp>
        <p:nvSpPr>
          <p:cNvPr id="3" name="Content Placeholder 4"/>
          <p:cNvSpPr txBox="1">
            <a:spLocks/>
          </p:cNvSpPr>
          <p:nvPr/>
        </p:nvSpPr>
        <p:spPr>
          <a:xfrm>
            <a:off x="457200" y="1352552"/>
            <a:ext cx="7759700" cy="3000375"/>
          </a:xfrm>
          <a:prstGeom prst="rect">
            <a:avLst/>
          </a:prstGeom>
        </p:spPr>
        <p:txBody>
          <a:bodyPr vert="horz" lIns="91440" tIns="45720" rIns="91440" bIns="45720" rtlCol="0">
            <a:normAutofit/>
          </a:bodyPr>
          <a:lstStyle>
            <a:lvl1pPr marL="228603" indent="-228603" algn="l" defTabSz="914411"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8" indent="-228603" algn="l" defTabSz="914411"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14" indent="-228603" algn="l" defTabSz="914411"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20"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26"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32"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defRPr/>
            </a:pPr>
            <a:r>
              <a:rPr lang="en-US" sz="2600" u="sng"/>
              <a:t>Key points covered in this module:</a:t>
            </a:r>
          </a:p>
          <a:p>
            <a:pPr lvl="1">
              <a:defRPr/>
            </a:pPr>
            <a:endParaRPr lang="en-US" sz="2300"/>
          </a:p>
          <a:p>
            <a:pPr lvl="1">
              <a:defRPr/>
            </a:pPr>
            <a:r>
              <a:rPr lang="en-US" sz="2300"/>
              <a:t>Machine Learning Terminology</a:t>
            </a:r>
          </a:p>
          <a:p>
            <a:pPr lvl="1">
              <a:defRPr/>
            </a:pPr>
            <a:r>
              <a:rPr lang="en-US" sz="2300"/>
              <a:t>Labeled and Un-Labeled Data</a:t>
            </a:r>
          </a:p>
          <a:p>
            <a:pPr lvl="1">
              <a:defRPr/>
            </a:pPr>
            <a:r>
              <a:rPr lang="en-US" sz="2300"/>
              <a:t>Main Categories of Machine Learning</a:t>
            </a:r>
          </a:p>
          <a:p>
            <a:pPr lvl="1">
              <a:defRPr/>
            </a:pPr>
            <a:endParaRPr lang="en-US" sz="2600" dirty="0"/>
          </a:p>
        </p:txBody>
      </p:sp>
    </p:spTree>
    <p:extLst>
      <p:ext uri="{BB962C8B-B14F-4D97-AF65-F5344CB8AC3E}">
        <p14:creationId xmlns:p14="http://schemas.microsoft.com/office/powerpoint/2010/main" val="13245866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Approaches to Machine Learning</a:t>
            </a:r>
          </a:p>
        </p:txBody>
      </p:sp>
      <p:sp>
        <p:nvSpPr>
          <p:cNvPr id="3" name="Title 2"/>
          <p:cNvSpPr>
            <a:spLocks noGrp="1"/>
          </p:cNvSpPr>
          <p:nvPr>
            <p:ph type="title"/>
          </p:nvPr>
        </p:nvSpPr>
        <p:spPr/>
        <p:txBody>
          <a:bodyPr>
            <a:normAutofit fontScale="90000"/>
          </a:bodyPr>
          <a:lstStyle/>
          <a:p>
            <a:r>
              <a:rPr lang="en-US" dirty="0"/>
              <a:t>Section 3</a:t>
            </a:r>
          </a:p>
        </p:txBody>
      </p:sp>
    </p:spTree>
    <p:extLst>
      <p:ext uri="{BB962C8B-B14F-4D97-AF65-F5344CB8AC3E}">
        <p14:creationId xmlns:p14="http://schemas.microsoft.com/office/powerpoint/2010/main" val="1547455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Objectives</a:t>
            </a:r>
          </a:p>
          <a:p>
            <a:endParaRPr lang="en-US" dirty="0"/>
          </a:p>
        </p:txBody>
      </p:sp>
      <p:sp>
        <p:nvSpPr>
          <p:cNvPr id="3" name="Content Placeholder 4"/>
          <p:cNvSpPr txBox="1">
            <a:spLocks/>
          </p:cNvSpPr>
          <p:nvPr/>
        </p:nvSpPr>
        <p:spPr>
          <a:xfrm>
            <a:off x="457200" y="1531368"/>
            <a:ext cx="8515350" cy="502528"/>
          </a:xfrm>
          <a:prstGeom prst="rect">
            <a:avLst/>
          </a:prstGeom>
        </p:spPr>
        <p:txBody>
          <a:bodyPr vert="horz" lIns="91440" tIns="45720" rIns="91440" bIns="45720" rtlCol="0">
            <a:normAutofit/>
          </a:bodyPr>
          <a:lstStyle>
            <a:lvl1pPr marL="228603" indent="-228603" algn="l" defTabSz="914411"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8" indent="-228603" algn="l" defTabSz="914411"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14" indent="-228603" algn="l" defTabSz="914411"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20"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26"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32"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defRPr/>
            </a:pPr>
            <a:r>
              <a:rPr lang="en-US" sz="2600" u="sng" dirty="0"/>
              <a:t>Upon completion of this section, you should be able to:</a:t>
            </a:r>
          </a:p>
        </p:txBody>
      </p:sp>
      <p:sp>
        <p:nvSpPr>
          <p:cNvPr id="4" name="Content Placeholder 4"/>
          <p:cNvSpPr txBox="1">
            <a:spLocks/>
          </p:cNvSpPr>
          <p:nvPr/>
        </p:nvSpPr>
        <p:spPr>
          <a:xfrm>
            <a:off x="381000" y="2374863"/>
            <a:ext cx="8515350" cy="4114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defRPr/>
            </a:pPr>
            <a:r>
              <a:rPr lang="en-US" sz="2300" dirty="0"/>
              <a:t>Explain the Main Goals of Machine Learning</a:t>
            </a:r>
          </a:p>
        </p:txBody>
      </p:sp>
      <p:sp>
        <p:nvSpPr>
          <p:cNvPr id="5" name="Content Placeholder 4"/>
          <p:cNvSpPr txBox="1">
            <a:spLocks/>
          </p:cNvSpPr>
          <p:nvPr/>
        </p:nvSpPr>
        <p:spPr>
          <a:xfrm>
            <a:off x="381000" y="2802199"/>
            <a:ext cx="8515350" cy="4090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defRPr/>
            </a:pPr>
            <a:r>
              <a:rPr lang="en-US" sz="2300" dirty="0"/>
              <a:t>Discuss Various Approaches to Machine Learning</a:t>
            </a:r>
          </a:p>
        </p:txBody>
      </p:sp>
      <p:sp>
        <p:nvSpPr>
          <p:cNvPr id="6" name="Content Placeholder 4"/>
          <p:cNvSpPr txBox="1">
            <a:spLocks/>
          </p:cNvSpPr>
          <p:nvPr/>
        </p:nvSpPr>
        <p:spPr>
          <a:xfrm>
            <a:off x="381000" y="3227070"/>
            <a:ext cx="8515350" cy="4114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defRPr/>
            </a:pPr>
            <a:r>
              <a:rPr lang="en-US" sz="2300" dirty="0"/>
              <a:t>Describe When to Use One Approach Over Another </a:t>
            </a:r>
          </a:p>
        </p:txBody>
      </p:sp>
    </p:spTree>
    <p:extLst>
      <p:ext uri="{BB962C8B-B14F-4D97-AF65-F5344CB8AC3E}">
        <p14:creationId xmlns:p14="http://schemas.microsoft.com/office/powerpoint/2010/main" val="1268970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D0C0302A-5A2E-419F-B6A5-BB153147627E}"/>
              </a:ext>
            </a:extLst>
          </p:cNvPr>
          <p:cNvPicPr>
            <a:picLocks noChangeAspect="1"/>
          </p:cNvPicPr>
          <p:nvPr/>
        </p:nvPicPr>
        <p:blipFill>
          <a:blip r:embed="rId3"/>
          <a:stretch>
            <a:fillRect/>
          </a:stretch>
        </p:blipFill>
        <p:spPr>
          <a:xfrm>
            <a:off x="429743" y="3254824"/>
            <a:ext cx="4296905" cy="1298874"/>
          </a:xfrm>
          <a:prstGeom prst="rect">
            <a:avLst/>
          </a:prstGeom>
        </p:spPr>
      </p:pic>
      <p:sp>
        <p:nvSpPr>
          <p:cNvPr id="73" name="Rectangle 4">
            <a:extLst>
              <a:ext uri="{FF2B5EF4-FFF2-40B4-BE49-F238E27FC236}">
                <a16:creationId xmlns:a16="http://schemas.microsoft.com/office/drawing/2014/main" id="{AEEEABBE-3B78-421F-BA04-8BAB58F9E84E}"/>
              </a:ext>
            </a:extLst>
          </p:cNvPr>
          <p:cNvSpPr txBox="1">
            <a:spLocks noChangeArrowheads="1"/>
          </p:cNvSpPr>
          <p:nvPr/>
        </p:nvSpPr>
        <p:spPr bwMode="auto">
          <a:xfrm>
            <a:off x="443948" y="1296087"/>
            <a:ext cx="2070652" cy="154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34290" rIns="68580" bIns="3429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kern="0" cap="all" dirty="0"/>
              <a:t>Describe</a:t>
            </a:r>
            <a:br>
              <a:rPr lang="en-US" sz="2000" kern="0" dirty="0"/>
            </a:br>
            <a:endParaRPr lang="en-US" sz="2000" b="0" kern="0" dirty="0"/>
          </a:p>
        </p:txBody>
      </p:sp>
      <p:sp>
        <p:nvSpPr>
          <p:cNvPr id="74" name="Rectangle 4">
            <a:extLst>
              <a:ext uri="{FF2B5EF4-FFF2-40B4-BE49-F238E27FC236}">
                <a16:creationId xmlns:a16="http://schemas.microsoft.com/office/drawing/2014/main" id="{01B4D136-7668-4AAC-B487-32E83814709D}"/>
              </a:ext>
            </a:extLst>
          </p:cNvPr>
          <p:cNvSpPr txBox="1">
            <a:spLocks noChangeArrowheads="1"/>
          </p:cNvSpPr>
          <p:nvPr/>
        </p:nvSpPr>
        <p:spPr bwMode="auto">
          <a:xfrm>
            <a:off x="459446" y="2879237"/>
            <a:ext cx="1674154" cy="375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34290" rIns="68580" bIns="3429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kern="0" cap="all" dirty="0"/>
              <a:t>predict</a:t>
            </a:r>
            <a:br>
              <a:rPr lang="en-US" kern="0" dirty="0"/>
            </a:br>
            <a:endParaRPr lang="en-US" b="0" kern="0" dirty="0"/>
          </a:p>
        </p:txBody>
      </p:sp>
      <p:sp>
        <p:nvSpPr>
          <p:cNvPr id="72" name="TextBox 71">
            <a:extLst>
              <a:ext uri="{FF2B5EF4-FFF2-40B4-BE49-F238E27FC236}">
                <a16:creationId xmlns:a16="http://schemas.microsoft.com/office/drawing/2014/main" id="{A4C6E951-CC58-4730-B3F7-9EE6CE5EC9CD}"/>
              </a:ext>
            </a:extLst>
          </p:cNvPr>
          <p:cNvSpPr txBox="1"/>
          <p:nvPr/>
        </p:nvSpPr>
        <p:spPr>
          <a:xfrm>
            <a:off x="4836185" y="3504527"/>
            <a:ext cx="4261349" cy="707886"/>
          </a:xfrm>
          <a:prstGeom prst="rect">
            <a:avLst/>
          </a:prstGeom>
          <a:noFill/>
        </p:spPr>
        <p:txBody>
          <a:bodyPr wrap="square" rtlCol="0">
            <a:spAutoFit/>
          </a:bodyPr>
          <a:lstStyle/>
          <a:p>
            <a:r>
              <a:rPr lang="en-US" sz="2000" dirty="0"/>
              <a:t>Make predictions for a new sample described by its attributes.</a:t>
            </a:r>
          </a:p>
        </p:txBody>
      </p:sp>
      <p:sp>
        <p:nvSpPr>
          <p:cNvPr id="77" name="TextBox 76">
            <a:extLst>
              <a:ext uri="{FF2B5EF4-FFF2-40B4-BE49-F238E27FC236}">
                <a16:creationId xmlns:a16="http://schemas.microsoft.com/office/drawing/2014/main" id="{E1207C2B-ED82-45C1-ABD0-4C987A429372}"/>
              </a:ext>
            </a:extLst>
          </p:cNvPr>
          <p:cNvSpPr txBox="1"/>
          <p:nvPr/>
        </p:nvSpPr>
        <p:spPr>
          <a:xfrm>
            <a:off x="4877754" y="1557427"/>
            <a:ext cx="4276846" cy="707886"/>
          </a:xfrm>
          <a:prstGeom prst="rect">
            <a:avLst/>
          </a:prstGeom>
          <a:noFill/>
        </p:spPr>
        <p:txBody>
          <a:bodyPr wrap="square" rtlCol="0">
            <a:spAutoFit/>
          </a:bodyPr>
          <a:lstStyle/>
          <a:p>
            <a:r>
              <a:rPr lang="en-US" sz="2000" dirty="0"/>
              <a:t>Help to understand the relationship between the inputs and the output. </a:t>
            </a:r>
          </a:p>
        </p:txBody>
      </p:sp>
      <p:sp>
        <p:nvSpPr>
          <p:cNvPr id="76" name="Rectangle 75">
            <a:extLst>
              <a:ext uri="{FF2B5EF4-FFF2-40B4-BE49-F238E27FC236}">
                <a16:creationId xmlns:a16="http://schemas.microsoft.com/office/drawing/2014/main" id="{88154D37-5D17-42F5-99CB-A1A19FF32D89}"/>
              </a:ext>
            </a:extLst>
          </p:cNvPr>
          <p:cNvSpPr/>
          <p:nvPr/>
        </p:nvSpPr>
        <p:spPr>
          <a:xfrm>
            <a:off x="450406" y="1655517"/>
            <a:ext cx="4038600" cy="6001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4">
            <a:extLst>
              <a:ext uri="{FF2B5EF4-FFF2-40B4-BE49-F238E27FC236}">
                <a16:creationId xmlns:a16="http://schemas.microsoft.com/office/drawing/2014/main" id="{D8FCF507-9492-4049-89AC-D83FDE0AFAB9}"/>
              </a:ext>
            </a:extLst>
          </p:cNvPr>
          <p:cNvSpPr txBox="1">
            <a:spLocks noChangeArrowheads="1"/>
          </p:cNvSpPr>
          <p:nvPr/>
        </p:nvSpPr>
        <p:spPr bwMode="auto">
          <a:xfrm>
            <a:off x="540812" y="1756146"/>
            <a:ext cx="4246536" cy="30911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34290" rIns="68580" bIns="3429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sz="1800" b="0" i="1" kern="0" dirty="0">
                <a:latin typeface="+mn-lt"/>
              </a:rPr>
              <a:t>Y = golf if rain=no and day=Saturday</a:t>
            </a:r>
            <a:br>
              <a:rPr lang="en-US" sz="2000" kern="0" dirty="0"/>
            </a:br>
            <a:endParaRPr lang="en-US" sz="2000" b="0" kern="0" dirty="0"/>
          </a:p>
        </p:txBody>
      </p:sp>
      <p:sp>
        <p:nvSpPr>
          <p:cNvPr id="17" name="Rectangle 16"/>
          <p:cNvSpPr/>
          <p:nvPr/>
        </p:nvSpPr>
        <p:spPr>
          <a:xfrm>
            <a:off x="457202" y="4317632"/>
            <a:ext cx="3540104" cy="166697"/>
          </a:xfrm>
          <a:prstGeom prst="rect">
            <a:avLst/>
          </a:prstGeom>
          <a:solidFill>
            <a:srgbClr val="00B2F2">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54957" y="3468790"/>
            <a:ext cx="4240437" cy="779360"/>
          </a:xfrm>
          <a:prstGeom prst="rect">
            <a:avLst/>
          </a:prstGeom>
          <a:solidFill>
            <a:srgbClr val="00B2F2">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3997308" y="4317574"/>
            <a:ext cx="698087" cy="159176"/>
          </a:xfrm>
          <a:prstGeom prst="rect">
            <a:avLst/>
          </a:prstGeom>
          <a:solidFill>
            <a:srgbClr val="00B2F2">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0"/>
          </p:nvPr>
        </p:nvSpPr>
        <p:spPr/>
        <p:txBody>
          <a:bodyPr/>
          <a:lstStyle/>
          <a:p>
            <a:r>
              <a:rPr lang="en-US" dirty="0"/>
              <a:t>Main Goals of Machine Learning</a:t>
            </a:r>
          </a:p>
          <a:p>
            <a:endParaRPr lang="en-US" dirty="0"/>
          </a:p>
        </p:txBody>
      </p:sp>
    </p:spTree>
    <p:extLst>
      <p:ext uri="{BB962C8B-B14F-4D97-AF65-F5344CB8AC3E}">
        <p14:creationId xmlns:p14="http://schemas.microsoft.com/office/powerpoint/2010/main" val="1536110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7"/>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P spid="72" grpId="0"/>
      <p:bldP spid="77" grpId="0"/>
      <p:bldP spid="76" grpId="0" animBg="1"/>
      <p:bldP spid="75" grpId="0"/>
      <p:bldP spid="17" grpId="0" animBg="1"/>
      <p:bldP spid="17" grpId="1" animBg="1"/>
      <p:bldP spid="18" grpId="0" animBg="1"/>
      <p:bldP spid="18" grpId="1" animBg="1"/>
      <p:bldP spid="1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images.guff.com/gallery/image/hound-d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1" y="1657352"/>
            <a:ext cx="3581400" cy="286797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p:cNvSpPr txBox="1">
            <a:spLocks noChangeArrowheads="1"/>
          </p:cNvSpPr>
          <p:nvPr/>
        </p:nvSpPr>
        <p:spPr bwMode="auto">
          <a:xfrm>
            <a:off x="457202" y="933451"/>
            <a:ext cx="5638799" cy="342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34290" rIns="68580" bIns="3429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kern="0" cap="all" dirty="0"/>
              <a:t>Identify group membership</a:t>
            </a:r>
            <a:br>
              <a:rPr lang="en-US" kern="0" dirty="0"/>
            </a:br>
            <a:endParaRPr lang="en-US" b="0" kern="0" dirty="0"/>
          </a:p>
        </p:txBody>
      </p:sp>
      <p:sp>
        <p:nvSpPr>
          <p:cNvPr id="7" name="Content Placeholder 4">
            <a:extLst>
              <a:ext uri="{FF2B5EF4-FFF2-40B4-BE49-F238E27FC236}">
                <a16:creationId xmlns:a16="http://schemas.microsoft.com/office/drawing/2014/main" id="{3339A098-EA2E-4BA1-BFF6-A7C177A5049D}"/>
              </a:ext>
            </a:extLst>
          </p:cNvPr>
          <p:cNvSpPr txBox="1">
            <a:spLocks/>
          </p:cNvSpPr>
          <p:nvPr/>
        </p:nvSpPr>
        <p:spPr>
          <a:xfrm>
            <a:off x="4495801" y="1453036"/>
            <a:ext cx="4267200" cy="3276600"/>
          </a:xfrm>
          <a:prstGeom prst="rect">
            <a:avLst/>
          </a:prstGeom>
        </p:spPr>
        <p:txBody>
          <a:bodyPr/>
          <a:lstStyle>
            <a:lvl1pPr marL="231770" indent="-231770" algn="l" rtl="0" eaLnBrk="0" fontAlgn="base" hangingPunct="0">
              <a:spcBef>
                <a:spcPct val="20000"/>
              </a:spcBef>
              <a:spcAft>
                <a:spcPct val="0"/>
              </a:spcAft>
              <a:buChar char="•"/>
              <a:defRPr sz="2000">
                <a:solidFill>
                  <a:srgbClr val="004266"/>
                </a:solidFill>
                <a:latin typeface="+mn-lt"/>
                <a:ea typeface="MS PGothic" panose="020B0600070205080204" pitchFamily="34" charset="-128"/>
                <a:cs typeface="MS PGothic" panose="020B0600070205080204" pitchFamily="34" charset="-128"/>
              </a:defRPr>
            </a:lvl1pPr>
            <a:lvl2pPr marL="457189" indent="-228594" algn="l" rtl="0" eaLnBrk="0" fontAlgn="base" hangingPunct="0">
              <a:spcBef>
                <a:spcPct val="20000"/>
              </a:spcBef>
              <a:spcAft>
                <a:spcPct val="0"/>
              </a:spcAft>
              <a:buFont typeface="Arial" panose="020B0604020202020204" pitchFamily="34" charset="0"/>
              <a:buChar char="–"/>
              <a:defRPr>
                <a:solidFill>
                  <a:srgbClr val="004266"/>
                </a:solidFill>
                <a:latin typeface="+mn-lt"/>
                <a:ea typeface="MS PGothic" panose="020B0600070205080204" pitchFamily="34" charset="-128"/>
              </a:defRPr>
            </a:lvl2pPr>
            <a:lvl3pPr marL="685783" indent="-228594"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S PGothic" panose="020B0600070205080204" pitchFamily="34" charset="-128"/>
              </a:defRPr>
            </a:lvl3pPr>
            <a:lvl4pPr marL="914378" indent="-228594" algn="l" rtl="0" eaLnBrk="0" fontAlgn="base" hangingPunct="0">
              <a:spcBef>
                <a:spcPct val="20000"/>
              </a:spcBef>
              <a:spcAft>
                <a:spcPct val="0"/>
              </a:spcAft>
              <a:buFont typeface="Arial" panose="020B0604020202020204" pitchFamily="34" charset="0"/>
              <a:buChar char="•"/>
              <a:defRPr sz="1400">
                <a:solidFill>
                  <a:schemeClr val="tx1"/>
                </a:solidFill>
                <a:latin typeface="+mn-lt"/>
                <a:ea typeface="MS PGothic" panose="020B0600070205080204" pitchFamily="34" charset="-128"/>
              </a:defRPr>
            </a:lvl4pPr>
            <a:lvl5pPr marL="2057348" indent="-228594"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537" indent="-228594" algn="l" rtl="0" eaLnBrk="1" fontAlgn="base" hangingPunct="1">
              <a:spcBef>
                <a:spcPct val="20000"/>
              </a:spcBef>
              <a:spcAft>
                <a:spcPct val="0"/>
              </a:spcAft>
              <a:buChar char="»"/>
              <a:defRPr sz="2000">
                <a:solidFill>
                  <a:schemeClr val="tx1"/>
                </a:solidFill>
                <a:latin typeface="+mn-lt"/>
              </a:defRPr>
            </a:lvl6pPr>
            <a:lvl7pPr marL="2971726" indent="-228594" algn="l" rtl="0" eaLnBrk="1" fontAlgn="base" hangingPunct="1">
              <a:spcBef>
                <a:spcPct val="20000"/>
              </a:spcBef>
              <a:spcAft>
                <a:spcPct val="0"/>
              </a:spcAft>
              <a:buChar char="»"/>
              <a:defRPr sz="2000">
                <a:solidFill>
                  <a:schemeClr val="tx1"/>
                </a:solidFill>
                <a:latin typeface="+mn-lt"/>
              </a:defRPr>
            </a:lvl7pPr>
            <a:lvl8pPr marL="3428915" indent="-228594" algn="l" rtl="0" eaLnBrk="1" fontAlgn="base" hangingPunct="1">
              <a:spcBef>
                <a:spcPct val="20000"/>
              </a:spcBef>
              <a:spcAft>
                <a:spcPct val="0"/>
              </a:spcAft>
              <a:buChar char="»"/>
              <a:defRPr sz="2000">
                <a:solidFill>
                  <a:schemeClr val="tx1"/>
                </a:solidFill>
                <a:latin typeface="+mn-lt"/>
              </a:defRPr>
            </a:lvl8pPr>
            <a:lvl9pPr marL="3886103" indent="-228594" algn="l" rtl="0" eaLnBrk="1" fontAlgn="base" hangingPunct="1">
              <a:spcBef>
                <a:spcPct val="20000"/>
              </a:spcBef>
              <a:spcAft>
                <a:spcPct val="0"/>
              </a:spcAft>
              <a:buChar char="»"/>
              <a:defRPr sz="2000">
                <a:solidFill>
                  <a:schemeClr val="tx1"/>
                </a:solidFill>
                <a:latin typeface="+mn-lt"/>
              </a:defRPr>
            </a:lvl9pPr>
          </a:lstStyle>
          <a:p>
            <a:pPr lvl="1" defTabSz="914411">
              <a:buFont typeface="Arial" charset="0"/>
              <a:buChar char="•"/>
            </a:pPr>
            <a:r>
              <a:rPr lang="en-US" sz="2000" kern="0" dirty="0">
                <a:latin typeface="+mj-lt"/>
              </a:rPr>
              <a:t>Supervised learning</a:t>
            </a:r>
          </a:p>
          <a:p>
            <a:pPr lvl="1" defTabSz="914411"/>
            <a:endParaRPr lang="en-US" kern="0" dirty="0">
              <a:latin typeface="+mj-lt"/>
            </a:endParaRPr>
          </a:p>
          <a:p>
            <a:pPr lvl="1" defTabSz="914411">
              <a:buFont typeface="Arial" charset="0"/>
              <a:buChar char="•"/>
            </a:pPr>
            <a:r>
              <a:rPr lang="en-US" sz="2000" kern="0" dirty="0"/>
              <a:t>Predict class from observations</a:t>
            </a:r>
          </a:p>
          <a:p>
            <a:pPr lvl="3" defTabSz="914411">
              <a:buFont typeface="Courier New" charset="0"/>
              <a:buChar char="o"/>
            </a:pPr>
            <a:r>
              <a:rPr lang="en-US" sz="1800" kern="0" dirty="0"/>
              <a:t>“friend of Elvis”</a:t>
            </a:r>
          </a:p>
          <a:p>
            <a:pPr lvl="3" defTabSz="914411">
              <a:buFont typeface="Courier New" charset="0"/>
              <a:buChar char="o"/>
            </a:pPr>
            <a:r>
              <a:rPr lang="en-US" sz="1800" kern="0" dirty="0"/>
              <a:t>“not a friend of Elvis”</a:t>
            </a:r>
          </a:p>
          <a:p>
            <a:pPr lvl="2" defTabSz="914411">
              <a:buFont typeface="Arial" panose="020B0604020202020204" pitchFamily="34" charset="0"/>
              <a:buChar char="•"/>
            </a:pPr>
            <a:endParaRPr lang="en-US" sz="1800" kern="0" dirty="0">
              <a:latin typeface="+mj-lt"/>
            </a:endParaRPr>
          </a:p>
          <a:p>
            <a:pPr lvl="1" defTabSz="914411">
              <a:buFont typeface="Arial" charset="0"/>
              <a:buChar char="•"/>
            </a:pPr>
            <a:r>
              <a:rPr lang="en-US" sz="2000" kern="0" dirty="0">
                <a:latin typeface="+mj-lt"/>
              </a:rPr>
              <a:t>Response variable is categorical and unordered</a:t>
            </a:r>
            <a:br>
              <a:rPr lang="en-US" sz="2000" kern="0" dirty="0">
                <a:latin typeface="+mj-lt"/>
              </a:rPr>
            </a:br>
            <a:endParaRPr lang="en-US" sz="2000" kern="0" dirty="0">
              <a:latin typeface="+mj-lt"/>
            </a:endParaRPr>
          </a:p>
          <a:p>
            <a:pPr lvl="1" defTabSz="914411">
              <a:buFont typeface="Arial" charset="0"/>
              <a:buChar char="•"/>
            </a:pPr>
            <a:r>
              <a:rPr lang="en-US" sz="2000" kern="0" dirty="0">
                <a:latin typeface="+mj-lt"/>
              </a:rPr>
              <a:t>Binary and nominal data</a:t>
            </a:r>
          </a:p>
        </p:txBody>
      </p:sp>
      <p:sp>
        <p:nvSpPr>
          <p:cNvPr id="9" name="TextBox 8"/>
          <p:cNvSpPr txBox="1"/>
          <p:nvPr/>
        </p:nvSpPr>
        <p:spPr>
          <a:xfrm>
            <a:off x="484208" y="4525323"/>
            <a:ext cx="2054352" cy="215444"/>
          </a:xfrm>
          <a:prstGeom prst="rect">
            <a:avLst/>
          </a:prstGeom>
          <a:noFill/>
        </p:spPr>
        <p:txBody>
          <a:bodyPr wrap="square" rtlCol="0">
            <a:spAutoFit/>
          </a:bodyPr>
          <a:lstStyle/>
          <a:p>
            <a:r>
              <a:rPr lang="en-US" sz="800" dirty="0">
                <a:solidFill>
                  <a:schemeClr val="bg1">
                    <a:lumMod val="50000"/>
                  </a:schemeClr>
                </a:solidFill>
              </a:rPr>
              <a:t>A Friend of </a:t>
            </a:r>
            <a:r>
              <a:rPr lang="en-US" sz="800" dirty="0" err="1">
                <a:solidFill>
                  <a:schemeClr val="bg1">
                    <a:lumMod val="50000"/>
                  </a:schemeClr>
                </a:solidFill>
              </a:rPr>
              <a:t>Elivis</a:t>
            </a:r>
            <a:r>
              <a:rPr lang="en-US" sz="800" baseline="30000" dirty="0">
                <a:solidFill>
                  <a:schemeClr val="bg1">
                    <a:lumMod val="50000"/>
                  </a:schemeClr>
                </a:solidFill>
              </a:rPr>
              <a:t>(1)</a:t>
            </a:r>
          </a:p>
        </p:txBody>
      </p:sp>
      <p:sp>
        <p:nvSpPr>
          <p:cNvPr id="2" name="Text Placeholder 1"/>
          <p:cNvSpPr>
            <a:spLocks noGrp="1"/>
          </p:cNvSpPr>
          <p:nvPr>
            <p:ph type="body" sz="quarter" idx="10"/>
          </p:nvPr>
        </p:nvSpPr>
        <p:spPr/>
        <p:txBody>
          <a:bodyPr/>
          <a:lstStyle/>
          <a:p>
            <a:r>
              <a:rPr lang="en-US" dirty="0"/>
              <a:t>Classification</a:t>
            </a:r>
          </a:p>
          <a:p>
            <a:endParaRPr lang="en-US" dirty="0"/>
          </a:p>
        </p:txBody>
      </p:sp>
    </p:spTree>
    <p:extLst>
      <p:ext uri="{BB962C8B-B14F-4D97-AF65-F5344CB8AC3E}">
        <p14:creationId xmlns:p14="http://schemas.microsoft.com/office/powerpoint/2010/main" val="2653687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04827" y="2214563"/>
            <a:ext cx="4371975" cy="172402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2" y="3456971"/>
            <a:ext cx="2991515" cy="748415"/>
          </a:xfrm>
          <a:prstGeom prst="rect">
            <a:avLst/>
          </a:prstGeom>
        </p:spPr>
      </p:pic>
      <p:pic>
        <p:nvPicPr>
          <p:cNvPr id="11" name="Picture 10"/>
          <p:cNvPicPr>
            <a:picLocks noChangeAspect="1"/>
          </p:cNvPicPr>
          <p:nvPr/>
        </p:nvPicPr>
        <p:blipFill>
          <a:blip r:embed="rId5"/>
          <a:stretch>
            <a:fillRect/>
          </a:stretch>
        </p:blipFill>
        <p:spPr>
          <a:xfrm>
            <a:off x="1447800" y="1289286"/>
            <a:ext cx="1970298" cy="1481886"/>
          </a:xfrm>
          <a:prstGeom prst="rect">
            <a:avLst/>
          </a:prstGeom>
        </p:spPr>
      </p:pic>
      <p:pic>
        <p:nvPicPr>
          <p:cNvPr id="12" name="Picture 11"/>
          <p:cNvPicPr>
            <a:picLocks noChangeAspect="1"/>
          </p:cNvPicPr>
          <p:nvPr/>
        </p:nvPicPr>
        <p:blipFill>
          <a:blip r:embed="rId6"/>
          <a:stretch>
            <a:fillRect/>
          </a:stretch>
        </p:blipFill>
        <p:spPr>
          <a:xfrm>
            <a:off x="3753516" y="1539806"/>
            <a:ext cx="866228" cy="574598"/>
          </a:xfrm>
          <a:prstGeom prst="rect">
            <a:avLst/>
          </a:prstGeom>
        </p:spPr>
      </p:pic>
      <p:sp>
        <p:nvSpPr>
          <p:cNvPr id="13" name="TextBox 12"/>
          <p:cNvSpPr txBox="1"/>
          <p:nvPr/>
        </p:nvSpPr>
        <p:spPr>
          <a:xfrm>
            <a:off x="3781972" y="4118853"/>
            <a:ext cx="866228" cy="338554"/>
          </a:xfrm>
          <a:prstGeom prst="rect">
            <a:avLst/>
          </a:prstGeom>
          <a:noFill/>
        </p:spPr>
        <p:txBody>
          <a:bodyPr wrap="square" rtlCol="0">
            <a:spAutoFit/>
          </a:bodyPr>
          <a:lstStyle/>
          <a:p>
            <a:r>
              <a:rPr lang="en-US" sz="1600" dirty="0"/>
              <a:t>Tomato</a:t>
            </a:r>
          </a:p>
        </p:txBody>
      </p:sp>
      <p:sp>
        <p:nvSpPr>
          <p:cNvPr id="17" name="TextBox 16"/>
          <p:cNvSpPr txBox="1"/>
          <p:nvPr/>
        </p:nvSpPr>
        <p:spPr>
          <a:xfrm>
            <a:off x="5562601" y="1584409"/>
            <a:ext cx="3276600" cy="2246769"/>
          </a:xfrm>
          <a:prstGeom prst="rect">
            <a:avLst/>
          </a:prstGeom>
          <a:noFill/>
        </p:spPr>
        <p:txBody>
          <a:bodyPr wrap="square" rtlCol="0">
            <a:spAutoFit/>
          </a:bodyPr>
          <a:lstStyle/>
          <a:p>
            <a:pPr marL="214316" indent="-214316">
              <a:buFont typeface="Arial" charset="0"/>
              <a:buChar char="•"/>
            </a:pPr>
            <a:r>
              <a:rPr lang="en-US" sz="2000" dirty="0">
                <a:latin typeface="+mj-lt"/>
              </a:rPr>
              <a:t>Decision Trees</a:t>
            </a:r>
          </a:p>
          <a:p>
            <a:pPr marL="214316" indent="-214316">
              <a:buFont typeface="Arial" charset="0"/>
              <a:buChar char="•"/>
            </a:pPr>
            <a:endParaRPr lang="en-US" sz="2000" dirty="0">
              <a:latin typeface="+mj-lt"/>
            </a:endParaRPr>
          </a:p>
          <a:p>
            <a:pPr marL="214316" indent="-214316">
              <a:buFont typeface="Arial" charset="0"/>
              <a:buChar char="•"/>
            </a:pPr>
            <a:r>
              <a:rPr lang="en-US" sz="2000" dirty="0">
                <a:latin typeface="+mj-lt"/>
              </a:rPr>
              <a:t>Logistical Regression</a:t>
            </a:r>
          </a:p>
          <a:p>
            <a:pPr marL="214316" indent="-214316">
              <a:buFont typeface="Arial" charset="0"/>
              <a:buChar char="•"/>
            </a:pPr>
            <a:endParaRPr lang="en-US" sz="2000" dirty="0">
              <a:latin typeface="+mj-lt"/>
            </a:endParaRPr>
          </a:p>
          <a:p>
            <a:pPr marL="214316" indent="-214316">
              <a:buFont typeface="Arial" charset="0"/>
              <a:buChar char="•"/>
            </a:pPr>
            <a:r>
              <a:rPr lang="en-US" sz="2000" dirty="0">
                <a:latin typeface="+mj-lt"/>
              </a:rPr>
              <a:t>Naïve Bayes</a:t>
            </a:r>
          </a:p>
          <a:p>
            <a:pPr marL="214316" indent="-214316">
              <a:buFont typeface="Arial" charset="0"/>
              <a:buChar char="•"/>
            </a:pPr>
            <a:endParaRPr lang="en-US" sz="2000" dirty="0">
              <a:latin typeface="+mj-lt"/>
            </a:endParaRPr>
          </a:p>
          <a:p>
            <a:pPr marL="214316" indent="-214316">
              <a:buFont typeface="Arial" charset="0"/>
              <a:buChar char="•"/>
            </a:pPr>
            <a:r>
              <a:rPr lang="en-US" sz="2000" dirty="0">
                <a:latin typeface="+mj-lt"/>
              </a:rPr>
              <a:t>Random Forests</a:t>
            </a:r>
          </a:p>
        </p:txBody>
      </p:sp>
      <p:sp>
        <p:nvSpPr>
          <p:cNvPr id="16" name="Rectangle 4"/>
          <p:cNvSpPr txBox="1">
            <a:spLocks noChangeArrowheads="1"/>
          </p:cNvSpPr>
          <p:nvPr/>
        </p:nvSpPr>
        <p:spPr bwMode="auto">
          <a:xfrm>
            <a:off x="457202" y="989083"/>
            <a:ext cx="2312675" cy="373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34290" rIns="68580" bIns="3429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kern="0" cap="all" dirty="0"/>
              <a:t>techniques</a:t>
            </a:r>
            <a:br>
              <a:rPr lang="en-US" kern="0" dirty="0"/>
            </a:br>
            <a:endParaRPr lang="en-US" b="0" kern="0" dirty="0"/>
          </a:p>
        </p:txBody>
      </p:sp>
      <p:sp>
        <p:nvSpPr>
          <p:cNvPr id="14" name="TextBox 13">
            <a:extLst>
              <a:ext uri="{FF2B5EF4-FFF2-40B4-BE49-F238E27FC236}">
                <a16:creationId xmlns:a16="http://schemas.microsoft.com/office/drawing/2014/main" id="{5F293A59-43B2-4C29-B598-0B28B8C41800}"/>
              </a:ext>
            </a:extLst>
          </p:cNvPr>
          <p:cNvSpPr txBox="1"/>
          <p:nvPr/>
        </p:nvSpPr>
        <p:spPr>
          <a:xfrm>
            <a:off x="1447802" y="4301219"/>
            <a:ext cx="1939715" cy="646331"/>
          </a:xfrm>
          <a:prstGeom prst="rect">
            <a:avLst/>
          </a:prstGeom>
          <a:noFill/>
        </p:spPr>
        <p:txBody>
          <a:bodyPr wrap="square" rtlCol="0">
            <a:spAutoFit/>
          </a:bodyPr>
          <a:lstStyle/>
          <a:p>
            <a:r>
              <a:rPr lang="en-US" b="1" dirty="0"/>
              <a:t>Decision Trees</a:t>
            </a:r>
          </a:p>
          <a:p>
            <a:pPr marL="214316" indent="-214316">
              <a:buFont typeface="Arial" charset="0"/>
              <a:buChar char="•"/>
            </a:pPr>
            <a:endParaRPr lang="en-US" dirty="0"/>
          </a:p>
        </p:txBody>
      </p:sp>
      <p:cxnSp>
        <p:nvCxnSpPr>
          <p:cNvPr id="3" name="Straight Arrow Connector 2"/>
          <p:cNvCxnSpPr/>
          <p:nvPr/>
        </p:nvCxnSpPr>
        <p:spPr>
          <a:xfrm>
            <a:off x="4191000" y="3938586"/>
            <a:ext cx="0" cy="26679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 name="Text Placeholder 1"/>
          <p:cNvSpPr>
            <a:spLocks noGrp="1"/>
          </p:cNvSpPr>
          <p:nvPr>
            <p:ph type="body" sz="quarter" idx="10"/>
          </p:nvPr>
        </p:nvSpPr>
        <p:spPr/>
        <p:txBody>
          <a:bodyPr/>
          <a:lstStyle/>
          <a:p>
            <a:r>
              <a:rPr lang="en-US" dirty="0"/>
              <a:t>Classification</a:t>
            </a:r>
          </a:p>
          <a:p>
            <a:endParaRPr lang="en-US" dirty="0"/>
          </a:p>
        </p:txBody>
      </p:sp>
    </p:spTree>
    <p:extLst>
      <p:ext uri="{BB962C8B-B14F-4D97-AF65-F5344CB8AC3E}">
        <p14:creationId xmlns:p14="http://schemas.microsoft.com/office/powerpoint/2010/main" val="1743606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2" y="1315100"/>
            <a:ext cx="4648199" cy="3388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4"/>
          <p:cNvSpPr txBox="1">
            <a:spLocks noChangeArrowheads="1"/>
          </p:cNvSpPr>
          <p:nvPr/>
        </p:nvSpPr>
        <p:spPr bwMode="auto">
          <a:xfrm>
            <a:off x="477254" y="965037"/>
            <a:ext cx="5694946" cy="35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34290" rIns="68580" bIns="3429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kern="0" cap="all" dirty="0"/>
              <a:t>Estimate or predict a response</a:t>
            </a:r>
            <a:br>
              <a:rPr lang="en-US" kern="0" dirty="0"/>
            </a:br>
            <a:endParaRPr lang="en-US" b="0" kern="0" dirty="0"/>
          </a:p>
        </p:txBody>
      </p:sp>
      <p:sp>
        <p:nvSpPr>
          <p:cNvPr id="7" name="TextBox 6"/>
          <p:cNvSpPr txBox="1"/>
          <p:nvPr/>
        </p:nvSpPr>
        <p:spPr>
          <a:xfrm>
            <a:off x="4876802" y="1962152"/>
            <a:ext cx="4038600" cy="2316019"/>
          </a:xfrm>
          <a:prstGeom prst="rect">
            <a:avLst/>
          </a:prstGeom>
          <a:noFill/>
        </p:spPr>
        <p:txBody>
          <a:bodyPr wrap="square" rtlCol="0">
            <a:spAutoFit/>
          </a:bodyPr>
          <a:lstStyle/>
          <a:p>
            <a:pPr marL="214316" indent="-214316">
              <a:buFont typeface="Arial" panose="020B0604020202020204" pitchFamily="34" charset="0"/>
              <a:buChar char="•"/>
            </a:pPr>
            <a:r>
              <a:rPr lang="en-US" sz="2000" dirty="0">
                <a:latin typeface="+mj-lt"/>
              </a:rPr>
              <a:t>Supervised learning</a:t>
            </a:r>
          </a:p>
          <a:p>
            <a:pPr marL="214316" indent="-214316">
              <a:buFont typeface="Arial" panose="020B0604020202020204" pitchFamily="34" charset="0"/>
              <a:buChar char="•"/>
            </a:pPr>
            <a:endParaRPr lang="en-US" sz="2000" dirty="0">
              <a:latin typeface="+mj-lt"/>
            </a:endParaRPr>
          </a:p>
          <a:p>
            <a:pPr marL="214316" indent="-214316">
              <a:buFont typeface="Arial" panose="020B0604020202020204" pitchFamily="34" charset="0"/>
              <a:buChar char="•"/>
            </a:pPr>
            <a:r>
              <a:rPr lang="en-US" sz="2000" dirty="0">
                <a:latin typeface="+mj-lt"/>
              </a:rPr>
              <a:t>Predict value from observations</a:t>
            </a:r>
          </a:p>
          <a:p>
            <a:pPr marL="214316" indent="-214316">
              <a:buFont typeface="Arial" panose="020B0604020202020204" pitchFamily="34" charset="0"/>
              <a:buChar char="•"/>
            </a:pPr>
            <a:endParaRPr lang="en-US" sz="2000" dirty="0">
              <a:latin typeface="+mj-lt"/>
            </a:endParaRPr>
          </a:p>
          <a:p>
            <a:pPr marL="214316" indent="-214316">
              <a:buFont typeface="Arial" panose="020B0604020202020204" pitchFamily="34" charset="0"/>
              <a:buChar char="•"/>
            </a:pPr>
            <a:r>
              <a:rPr lang="en-US" sz="2000" dirty="0">
                <a:latin typeface="+mj-lt"/>
              </a:rPr>
              <a:t>Response variable is numeric value, or probability of class</a:t>
            </a:r>
          </a:p>
          <a:p>
            <a:pPr marL="671522" lvl="1" indent="-214316">
              <a:buFont typeface="Arial" panose="020B0604020202020204" pitchFamily="34" charset="0"/>
              <a:buChar char="•"/>
            </a:pPr>
            <a:endParaRPr lang="en-US" sz="1100" dirty="0"/>
          </a:p>
          <a:p>
            <a:pPr marL="214316" indent="-214316">
              <a:buFont typeface="Arial" panose="020B0604020202020204" pitchFamily="34" charset="0"/>
              <a:buChar char="•"/>
            </a:pPr>
            <a:endParaRPr lang="en-US" sz="1350" dirty="0"/>
          </a:p>
        </p:txBody>
      </p:sp>
      <p:sp>
        <p:nvSpPr>
          <p:cNvPr id="8" name="TextBox 7"/>
          <p:cNvSpPr txBox="1"/>
          <p:nvPr/>
        </p:nvSpPr>
        <p:spPr>
          <a:xfrm>
            <a:off x="609600" y="4457500"/>
            <a:ext cx="2054352" cy="215444"/>
          </a:xfrm>
          <a:prstGeom prst="rect">
            <a:avLst/>
          </a:prstGeom>
          <a:noFill/>
        </p:spPr>
        <p:txBody>
          <a:bodyPr wrap="square" rtlCol="0">
            <a:spAutoFit/>
          </a:bodyPr>
          <a:lstStyle/>
          <a:p>
            <a:r>
              <a:rPr lang="en-US" sz="800" dirty="0">
                <a:solidFill>
                  <a:schemeClr val="bg1">
                    <a:lumMod val="50000"/>
                  </a:schemeClr>
                </a:solidFill>
              </a:rPr>
              <a:t>Thanksgiving Turkey. </a:t>
            </a:r>
            <a:r>
              <a:rPr lang="en-US" sz="800" baseline="30000" dirty="0">
                <a:solidFill>
                  <a:schemeClr val="bg1">
                    <a:lumMod val="50000"/>
                  </a:schemeClr>
                </a:solidFill>
              </a:rPr>
              <a:t>(1)</a:t>
            </a:r>
          </a:p>
        </p:txBody>
      </p:sp>
      <p:sp>
        <p:nvSpPr>
          <p:cNvPr id="2" name="Text Placeholder 1"/>
          <p:cNvSpPr>
            <a:spLocks noGrp="1"/>
          </p:cNvSpPr>
          <p:nvPr>
            <p:ph type="body" sz="quarter" idx="10"/>
          </p:nvPr>
        </p:nvSpPr>
        <p:spPr/>
        <p:txBody>
          <a:bodyPr/>
          <a:lstStyle/>
          <a:p>
            <a:r>
              <a:rPr lang="en-US" dirty="0"/>
              <a:t>Regression</a:t>
            </a:r>
          </a:p>
          <a:p>
            <a:endParaRPr lang="en-US" dirty="0"/>
          </a:p>
        </p:txBody>
      </p:sp>
    </p:spTree>
    <p:extLst>
      <p:ext uri="{BB962C8B-B14F-4D97-AF65-F5344CB8AC3E}">
        <p14:creationId xmlns:p14="http://schemas.microsoft.com/office/powerpoint/2010/main" val="12279552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txBox="1">
            <a:spLocks noChangeArrowheads="1"/>
          </p:cNvSpPr>
          <p:nvPr/>
        </p:nvSpPr>
        <p:spPr bwMode="auto">
          <a:xfrm>
            <a:off x="458556" y="1007516"/>
            <a:ext cx="2312675" cy="373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34290" rIns="68580" bIns="3429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kern="0" cap="all" dirty="0"/>
              <a:t>techniques</a:t>
            </a:r>
            <a:br>
              <a:rPr lang="en-US" kern="0" dirty="0"/>
            </a:br>
            <a:endParaRPr lang="en-US" b="0" kern="0" dirty="0"/>
          </a:p>
        </p:txBody>
      </p:sp>
      <p:pic>
        <p:nvPicPr>
          <p:cNvPr id="8" name="Picture 7"/>
          <p:cNvPicPr>
            <a:picLocks noChangeAspect="1"/>
          </p:cNvPicPr>
          <p:nvPr/>
        </p:nvPicPr>
        <p:blipFill>
          <a:blip r:embed="rId3"/>
          <a:stretch>
            <a:fillRect/>
          </a:stretch>
        </p:blipFill>
        <p:spPr>
          <a:xfrm>
            <a:off x="283751" y="1709153"/>
            <a:ext cx="3547819" cy="1907209"/>
          </a:xfrm>
          <a:prstGeom prst="rect">
            <a:avLst/>
          </a:prstGeom>
        </p:spPr>
      </p:pic>
      <p:pic>
        <p:nvPicPr>
          <p:cNvPr id="9" name="Picture 8"/>
          <p:cNvPicPr>
            <a:picLocks noChangeAspect="1"/>
          </p:cNvPicPr>
          <p:nvPr/>
        </p:nvPicPr>
        <p:blipFill>
          <a:blip r:embed="rId4"/>
          <a:stretch>
            <a:fillRect/>
          </a:stretch>
        </p:blipFill>
        <p:spPr>
          <a:xfrm>
            <a:off x="4583081" y="1147992"/>
            <a:ext cx="3255753" cy="2491941"/>
          </a:xfrm>
          <a:prstGeom prst="rect">
            <a:avLst/>
          </a:prstGeom>
        </p:spPr>
      </p:pic>
      <p:sp>
        <p:nvSpPr>
          <p:cNvPr id="10" name="TextBox 9"/>
          <p:cNvSpPr txBox="1"/>
          <p:nvPr/>
        </p:nvSpPr>
        <p:spPr>
          <a:xfrm>
            <a:off x="5064912" y="3573756"/>
            <a:ext cx="2504831" cy="646331"/>
          </a:xfrm>
          <a:prstGeom prst="rect">
            <a:avLst/>
          </a:prstGeom>
          <a:noFill/>
        </p:spPr>
        <p:txBody>
          <a:bodyPr wrap="square" rtlCol="0">
            <a:spAutoFit/>
          </a:bodyPr>
          <a:lstStyle/>
          <a:p>
            <a:r>
              <a:rPr lang="en-US" b="1" dirty="0"/>
              <a:t>Logistic Regression</a:t>
            </a:r>
          </a:p>
          <a:p>
            <a:pPr marL="214316" indent="-214316">
              <a:buFont typeface="Arial" charset="0"/>
              <a:buChar char="•"/>
            </a:pPr>
            <a:endParaRPr lang="en-US" dirty="0"/>
          </a:p>
        </p:txBody>
      </p:sp>
      <p:sp>
        <p:nvSpPr>
          <p:cNvPr id="11" name="TextBox 10"/>
          <p:cNvSpPr txBox="1"/>
          <p:nvPr/>
        </p:nvSpPr>
        <p:spPr>
          <a:xfrm>
            <a:off x="900117" y="3523188"/>
            <a:ext cx="2468411" cy="646331"/>
          </a:xfrm>
          <a:prstGeom prst="rect">
            <a:avLst/>
          </a:prstGeom>
          <a:noFill/>
        </p:spPr>
        <p:txBody>
          <a:bodyPr wrap="square" rtlCol="0">
            <a:spAutoFit/>
          </a:bodyPr>
          <a:lstStyle/>
          <a:p>
            <a:r>
              <a:rPr lang="en-US" b="1" dirty="0"/>
              <a:t>Linear Regression</a:t>
            </a:r>
          </a:p>
          <a:p>
            <a:pPr marL="214316" indent="-214316">
              <a:buFont typeface="Arial" charset="0"/>
              <a:buChar char="•"/>
            </a:pPr>
            <a:endParaRPr lang="en-US" dirty="0"/>
          </a:p>
        </p:txBody>
      </p:sp>
      <p:sp>
        <p:nvSpPr>
          <p:cNvPr id="12" name="TextBox 11"/>
          <p:cNvSpPr txBox="1"/>
          <p:nvPr/>
        </p:nvSpPr>
        <p:spPr>
          <a:xfrm>
            <a:off x="494779" y="3986641"/>
            <a:ext cx="3605470" cy="584775"/>
          </a:xfrm>
          <a:prstGeom prst="rect">
            <a:avLst/>
          </a:prstGeom>
          <a:noFill/>
        </p:spPr>
        <p:txBody>
          <a:bodyPr wrap="square" rtlCol="0">
            <a:spAutoFit/>
          </a:bodyPr>
          <a:lstStyle/>
          <a:p>
            <a:pPr marL="214316" indent="-214316" defTabSz="685808">
              <a:defRPr/>
            </a:pPr>
            <a:r>
              <a:rPr lang="en-US" sz="1600" dirty="0"/>
              <a:t>How much will sales increase (Y) per unit increase of ad expense (X)</a:t>
            </a:r>
          </a:p>
        </p:txBody>
      </p:sp>
      <p:sp>
        <p:nvSpPr>
          <p:cNvPr id="14" name="TextBox 13"/>
          <p:cNvSpPr txBox="1"/>
          <p:nvPr/>
        </p:nvSpPr>
        <p:spPr>
          <a:xfrm>
            <a:off x="4573553" y="3986641"/>
            <a:ext cx="3962946" cy="584775"/>
          </a:xfrm>
          <a:prstGeom prst="rect">
            <a:avLst/>
          </a:prstGeom>
          <a:noFill/>
        </p:spPr>
        <p:txBody>
          <a:bodyPr wrap="square" rtlCol="0">
            <a:spAutoFit/>
          </a:bodyPr>
          <a:lstStyle/>
          <a:p>
            <a:pPr marL="214316" indent="-214316" defTabSz="685808">
              <a:defRPr/>
            </a:pPr>
            <a:r>
              <a:rPr lang="en-US" sz="1600" dirty="0"/>
              <a:t>What is the change in log odds ratio (Y) per unit increase of ad expense (X)</a:t>
            </a:r>
          </a:p>
        </p:txBody>
      </p:sp>
      <p:sp>
        <p:nvSpPr>
          <p:cNvPr id="15" name="TextBox 14"/>
          <p:cNvSpPr txBox="1"/>
          <p:nvPr/>
        </p:nvSpPr>
        <p:spPr>
          <a:xfrm>
            <a:off x="457201" y="4539796"/>
            <a:ext cx="2054352" cy="215444"/>
          </a:xfrm>
          <a:prstGeom prst="rect">
            <a:avLst/>
          </a:prstGeom>
          <a:noFill/>
        </p:spPr>
        <p:txBody>
          <a:bodyPr wrap="square" rtlCol="0">
            <a:spAutoFit/>
          </a:bodyPr>
          <a:lstStyle/>
          <a:p>
            <a:r>
              <a:rPr lang="en-US" sz="800" dirty="0">
                <a:solidFill>
                  <a:schemeClr val="bg1">
                    <a:lumMod val="50000"/>
                  </a:schemeClr>
                </a:solidFill>
              </a:rPr>
              <a:t>Flavors of </a:t>
            </a:r>
            <a:r>
              <a:rPr lang="en-US" sz="800" dirty="0" err="1">
                <a:solidFill>
                  <a:schemeClr val="bg1">
                    <a:lumMod val="50000"/>
                  </a:schemeClr>
                </a:solidFill>
              </a:rPr>
              <a:t>Regresssion</a:t>
            </a:r>
            <a:r>
              <a:rPr lang="en-US" sz="800" baseline="30000" dirty="0">
                <a:solidFill>
                  <a:schemeClr val="bg1">
                    <a:lumMod val="50000"/>
                  </a:schemeClr>
                </a:solidFill>
              </a:rPr>
              <a:t>(1)</a:t>
            </a:r>
          </a:p>
        </p:txBody>
      </p:sp>
      <p:sp>
        <p:nvSpPr>
          <p:cNvPr id="2" name="Text Placeholder 1"/>
          <p:cNvSpPr>
            <a:spLocks noGrp="1"/>
          </p:cNvSpPr>
          <p:nvPr>
            <p:ph type="body" sz="quarter" idx="10"/>
          </p:nvPr>
        </p:nvSpPr>
        <p:spPr/>
        <p:txBody>
          <a:bodyPr/>
          <a:lstStyle/>
          <a:p>
            <a:r>
              <a:rPr lang="en-US" dirty="0"/>
              <a:t>Regression</a:t>
            </a:r>
          </a:p>
          <a:p>
            <a:endParaRPr lang="en-US" dirty="0"/>
          </a:p>
        </p:txBody>
      </p:sp>
    </p:spTree>
    <p:extLst>
      <p:ext uri="{BB962C8B-B14F-4D97-AF65-F5344CB8AC3E}">
        <p14:creationId xmlns:p14="http://schemas.microsoft.com/office/powerpoint/2010/main" val="5020386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4"/>
          <p:cNvSpPr txBox="1">
            <a:spLocks noChangeArrowheads="1"/>
          </p:cNvSpPr>
          <p:nvPr/>
        </p:nvSpPr>
        <p:spPr bwMode="auto">
          <a:xfrm>
            <a:off x="457201" y="966539"/>
            <a:ext cx="7919554" cy="385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34290" rIns="68580" bIns="3429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sz="2000" kern="0" cap="all" dirty="0"/>
              <a:t>Organize data into groups of maximum commonality</a:t>
            </a:r>
            <a:br>
              <a:rPr lang="en-US" sz="2000" kern="0" dirty="0"/>
            </a:br>
            <a:endParaRPr lang="en-US" sz="2000" b="0" kern="0" dirty="0"/>
          </a:p>
        </p:txBody>
      </p:sp>
      <p:sp>
        <p:nvSpPr>
          <p:cNvPr id="14" name="TextBox 13"/>
          <p:cNvSpPr txBox="1"/>
          <p:nvPr/>
        </p:nvSpPr>
        <p:spPr>
          <a:xfrm>
            <a:off x="4876800" y="1684156"/>
            <a:ext cx="3657600" cy="2762295"/>
          </a:xfrm>
          <a:prstGeom prst="rect">
            <a:avLst/>
          </a:prstGeom>
          <a:noFill/>
        </p:spPr>
        <p:txBody>
          <a:bodyPr wrap="square" rtlCol="0">
            <a:spAutoFit/>
          </a:bodyPr>
          <a:lstStyle/>
          <a:p>
            <a:pPr marL="214316" indent="-214316">
              <a:buFont typeface="Arial" panose="020B0604020202020204" pitchFamily="34" charset="0"/>
              <a:buChar char="•"/>
            </a:pPr>
            <a:r>
              <a:rPr lang="en-US" sz="2000" dirty="0">
                <a:latin typeface="+mj-lt"/>
              </a:rPr>
              <a:t>Unsupervised learning</a:t>
            </a:r>
          </a:p>
          <a:p>
            <a:pPr marL="214316" indent="-214316">
              <a:buFont typeface="Arial" panose="020B0604020202020204" pitchFamily="34" charset="0"/>
              <a:buChar char="•"/>
            </a:pPr>
            <a:endParaRPr lang="en-US" sz="2000" dirty="0">
              <a:latin typeface="+mj-lt"/>
            </a:endParaRPr>
          </a:p>
          <a:p>
            <a:pPr marL="214316" indent="-214316">
              <a:buFont typeface="Arial" panose="020B0604020202020204" pitchFamily="34" charset="0"/>
              <a:buChar char="•"/>
            </a:pPr>
            <a:r>
              <a:rPr lang="en-US" sz="2000" dirty="0">
                <a:latin typeface="+mj-lt"/>
              </a:rPr>
              <a:t>Describe</a:t>
            </a:r>
          </a:p>
          <a:p>
            <a:pPr marL="214316" indent="-214316">
              <a:buFont typeface="Arial" panose="020B0604020202020204" pitchFamily="34" charset="0"/>
              <a:buChar char="•"/>
            </a:pPr>
            <a:endParaRPr lang="en-US" sz="2000" dirty="0">
              <a:latin typeface="+mj-lt"/>
            </a:endParaRPr>
          </a:p>
          <a:p>
            <a:pPr marL="214316" indent="-214316">
              <a:buFont typeface="Arial" panose="020B0604020202020204" pitchFamily="34" charset="0"/>
              <a:buChar char="•"/>
            </a:pPr>
            <a:r>
              <a:rPr lang="en-US" sz="2000" dirty="0">
                <a:latin typeface="+mj-lt"/>
              </a:rPr>
              <a:t>Used for exploratory mining</a:t>
            </a:r>
          </a:p>
          <a:p>
            <a:pPr marL="214316" indent="-214316">
              <a:buFont typeface="Arial" panose="020B0604020202020204" pitchFamily="34" charset="0"/>
              <a:buChar char="•"/>
            </a:pPr>
            <a:endParaRPr lang="en-US" sz="2000" dirty="0">
              <a:latin typeface="+mj-lt"/>
            </a:endParaRPr>
          </a:p>
          <a:p>
            <a:pPr marL="214316" indent="-214316">
              <a:buFont typeface="Arial" panose="020B0604020202020204" pitchFamily="34" charset="0"/>
              <a:buChar char="•"/>
            </a:pPr>
            <a:r>
              <a:rPr lang="en-US" sz="2000" dirty="0">
                <a:latin typeface="+mj-lt"/>
              </a:rPr>
              <a:t>Output is meaningful grouping based on similarity</a:t>
            </a:r>
          </a:p>
          <a:p>
            <a:pPr marL="214316" indent="-214316">
              <a:buFont typeface="Arial" panose="020B0604020202020204" pitchFamily="34" charset="0"/>
              <a:buChar char="•"/>
            </a:pPr>
            <a:endParaRPr lang="en-US" sz="1350" dirty="0"/>
          </a:p>
        </p:txBody>
      </p:sp>
      <p:pic>
        <p:nvPicPr>
          <p:cNvPr id="15" name="Picture 14"/>
          <p:cNvPicPr>
            <a:picLocks noChangeAspect="1"/>
          </p:cNvPicPr>
          <p:nvPr/>
        </p:nvPicPr>
        <p:blipFill>
          <a:blip r:embed="rId3"/>
          <a:stretch>
            <a:fillRect/>
          </a:stretch>
        </p:blipFill>
        <p:spPr>
          <a:xfrm>
            <a:off x="461076" y="1504952"/>
            <a:ext cx="3657600" cy="3120705"/>
          </a:xfrm>
          <a:prstGeom prst="rect">
            <a:avLst/>
          </a:prstGeom>
        </p:spPr>
      </p:pic>
      <p:sp>
        <p:nvSpPr>
          <p:cNvPr id="7" name="TextBox 6"/>
          <p:cNvSpPr txBox="1"/>
          <p:nvPr/>
        </p:nvSpPr>
        <p:spPr>
          <a:xfrm>
            <a:off x="685800" y="4563309"/>
            <a:ext cx="2054352" cy="215444"/>
          </a:xfrm>
          <a:prstGeom prst="rect">
            <a:avLst/>
          </a:prstGeom>
          <a:noFill/>
        </p:spPr>
        <p:txBody>
          <a:bodyPr wrap="square" rtlCol="0">
            <a:spAutoFit/>
          </a:bodyPr>
          <a:lstStyle/>
          <a:p>
            <a:r>
              <a:rPr lang="en-US" sz="800" dirty="0">
                <a:solidFill>
                  <a:schemeClr val="bg1">
                    <a:lumMod val="50000"/>
                  </a:schemeClr>
                </a:solidFill>
              </a:rPr>
              <a:t>Cluster Analysis </a:t>
            </a:r>
            <a:r>
              <a:rPr lang="en-US" sz="800" baseline="30000" dirty="0">
                <a:solidFill>
                  <a:schemeClr val="bg1">
                    <a:lumMod val="50000"/>
                  </a:schemeClr>
                </a:solidFill>
              </a:rPr>
              <a:t>(1)</a:t>
            </a:r>
          </a:p>
        </p:txBody>
      </p:sp>
      <p:sp>
        <p:nvSpPr>
          <p:cNvPr id="2" name="Text Placeholder 1"/>
          <p:cNvSpPr>
            <a:spLocks noGrp="1"/>
          </p:cNvSpPr>
          <p:nvPr>
            <p:ph type="body" sz="quarter" idx="10"/>
          </p:nvPr>
        </p:nvSpPr>
        <p:spPr/>
        <p:txBody>
          <a:bodyPr/>
          <a:lstStyle/>
          <a:p>
            <a:r>
              <a:rPr lang="en-US" dirty="0"/>
              <a:t>Clustering</a:t>
            </a:r>
          </a:p>
          <a:p>
            <a:endParaRPr lang="en-US" dirty="0"/>
          </a:p>
        </p:txBody>
      </p:sp>
    </p:spTree>
    <p:extLst>
      <p:ext uri="{BB962C8B-B14F-4D97-AF65-F5344CB8AC3E}">
        <p14:creationId xmlns:p14="http://schemas.microsoft.com/office/powerpoint/2010/main" val="796810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1895016202"/>
              </p:ext>
            </p:extLst>
          </p:nvPr>
        </p:nvGraphicFramePr>
        <p:xfrm>
          <a:off x="457200" y="971550"/>
          <a:ext cx="8542338" cy="4086387"/>
        </p:xfrm>
        <a:graphic>
          <a:graphicData uri="http://schemas.openxmlformats.org/drawingml/2006/table">
            <a:tbl>
              <a:tblPr firstCol="1" bandRow="1">
                <a:tableStyleId>{5C22544A-7EE6-4342-B048-85BDC9FD1C3A}</a:tableStyleId>
              </a:tblPr>
              <a:tblGrid>
                <a:gridCol w="1885470">
                  <a:extLst>
                    <a:ext uri="{9D8B030D-6E8A-4147-A177-3AD203B41FA5}">
                      <a16:colId xmlns:a16="http://schemas.microsoft.com/office/drawing/2014/main" val="20000"/>
                    </a:ext>
                  </a:extLst>
                </a:gridCol>
                <a:gridCol w="6656868">
                  <a:extLst>
                    <a:ext uri="{9D8B030D-6E8A-4147-A177-3AD203B41FA5}">
                      <a16:colId xmlns:a16="http://schemas.microsoft.com/office/drawing/2014/main" val="20001"/>
                    </a:ext>
                  </a:extLst>
                </a:gridCol>
              </a:tblGrid>
              <a:tr h="128817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kern="12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a:t>Description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mn-lt"/>
                        <a:ea typeface="+mn-ea"/>
                        <a:cs typeface="+mn-cs"/>
                      </a:endParaRPr>
                    </a:p>
                  </a:txBody>
                  <a:tcPr marL="94117" marR="94117" anchor="ctr">
                    <a:gradFill>
                      <a:gsLst>
                        <a:gs pos="100000">
                          <a:schemeClr val="tx1"/>
                        </a:gs>
                        <a:gs pos="100000">
                          <a:schemeClr val="tx2"/>
                        </a:gs>
                      </a:gsLst>
                      <a:lin ang="2700000" scaled="1"/>
                    </a:gra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The goal of this session is to </a:t>
                      </a:r>
                      <a:r>
                        <a:rPr lang="en-US" sz="1800" b="1" kern="1200" dirty="0">
                          <a:solidFill>
                            <a:schemeClr val="accent6"/>
                          </a:solidFill>
                          <a:effectLst/>
                          <a:latin typeface="+mn-lt"/>
                          <a:ea typeface="+mn-ea"/>
                          <a:cs typeface="+mn-cs"/>
                        </a:rPr>
                        <a:t>familiarize participants with the Watson Data Platform; specifically the Watson Studio and Watson Machine Learning</a:t>
                      </a:r>
                      <a:r>
                        <a:rPr lang="en-US" sz="1800" kern="1200" dirty="0">
                          <a:solidFill>
                            <a:schemeClr val="dk1"/>
                          </a:solidFill>
                          <a:effectLst/>
                          <a:latin typeface="+mn-lt"/>
                          <a:ea typeface="+mn-ea"/>
                          <a:cs typeface="+mn-cs"/>
                        </a:rPr>
                        <a:t>. This will be one within the context of analyzing customer churn. </a:t>
                      </a:r>
                      <a:endParaRPr lang="en-US" sz="1800" kern="1200" noProof="0" dirty="0">
                        <a:solidFill>
                          <a:schemeClr val="dk1"/>
                        </a:solidFill>
                        <a:latin typeface="+mn-lt"/>
                        <a:ea typeface="+mn-ea"/>
                        <a:cs typeface="+mn-cs"/>
                      </a:endParaRPr>
                    </a:p>
                  </a:txBody>
                  <a:tcPr marL="94117" marR="94117" anchor="ctr">
                    <a:gradFill flip="none" rotWithShape="1">
                      <a:gsLst>
                        <a:gs pos="0">
                          <a:schemeClr val="bg2">
                            <a:lumMod val="20000"/>
                            <a:lumOff val="80000"/>
                          </a:schemeClr>
                        </a:gs>
                        <a:gs pos="100000">
                          <a:schemeClr val="bg1"/>
                        </a:gs>
                      </a:gsLst>
                      <a:lin ang="18900000" scaled="1"/>
                      <a:tileRect/>
                    </a:gradFill>
                  </a:tcPr>
                </a:tc>
                <a:extLst>
                  <a:ext uri="{0D108BD9-81ED-4DB2-BD59-A6C34878D82A}">
                    <a16:rowId xmlns:a16="http://schemas.microsoft.com/office/drawing/2014/main" val="10000"/>
                  </a:ext>
                </a:extLst>
              </a:tr>
              <a:tr h="1060851">
                <a:tc>
                  <a:txBody>
                    <a:bodyPr/>
                    <a:lstStyle/>
                    <a:p>
                      <a:pPr algn="l"/>
                      <a:r>
                        <a:rPr lang="en-US" sz="1800" dirty="0"/>
                        <a:t>Audience</a:t>
                      </a:r>
                    </a:p>
                  </a:txBody>
                  <a:tcPr marL="94117" marR="94117" anchor="ctr">
                    <a:gradFill>
                      <a:gsLst>
                        <a:gs pos="100000">
                          <a:schemeClr val="tx1"/>
                        </a:gs>
                        <a:gs pos="100000">
                          <a:schemeClr val="tx2"/>
                        </a:gs>
                      </a:gsLst>
                      <a:lin ang="2700000" scaled="1"/>
                    </a:gradFill>
                  </a:tcPr>
                </a:tc>
                <a:tc>
                  <a:txBody>
                    <a:bodyPr/>
                    <a:lstStyle/>
                    <a:p>
                      <a:pPr marL="9525" marR="251460" lvl="0" indent="0" algn="l" defTabSz="914400" rtl="0" eaLnBrk="1" fontAlgn="auto" latinLnBrk="0" hangingPunct="1">
                        <a:lnSpc>
                          <a:spcPct val="115000"/>
                        </a:lnSpc>
                        <a:spcBef>
                          <a:spcPts val="0"/>
                        </a:spcBef>
                        <a:spcAft>
                          <a:spcPts val="1000"/>
                        </a:spcAft>
                        <a:buClrTx/>
                        <a:buSzTx/>
                        <a:buFontTx/>
                        <a:buNone/>
                        <a:tabLst>
                          <a:tab pos="2743200" algn="ctr"/>
                          <a:tab pos="5486400" algn="r"/>
                        </a:tabLst>
                        <a:defRPr/>
                      </a:pPr>
                      <a:r>
                        <a:rPr lang="en-US" sz="1800" kern="1200" dirty="0">
                          <a:solidFill>
                            <a:schemeClr val="dk1"/>
                          </a:solidFill>
                          <a:effectLst/>
                          <a:latin typeface="+mn-lt"/>
                          <a:ea typeface="+mn-ea"/>
                          <a:cs typeface="+mn-cs"/>
                        </a:rPr>
                        <a:t>Intended for individuals seeking to develop a </a:t>
                      </a:r>
                      <a:r>
                        <a:rPr lang="en-US" sz="1800" b="1" kern="1200" dirty="0">
                          <a:solidFill>
                            <a:srgbClr val="00B050"/>
                          </a:solidFill>
                          <a:effectLst/>
                          <a:latin typeface="+mn-lt"/>
                          <a:ea typeface="+mn-ea"/>
                          <a:cs typeface="+mn-cs"/>
                        </a:rPr>
                        <a:t>basic understanding of data science</a:t>
                      </a:r>
                      <a:r>
                        <a:rPr lang="en-US" sz="1800" kern="1200" dirty="0">
                          <a:solidFill>
                            <a:schemeClr val="dk1"/>
                          </a:solidFill>
                          <a:effectLst/>
                          <a:latin typeface="+mn-lt"/>
                          <a:ea typeface="+mn-ea"/>
                          <a:cs typeface="+mn-cs"/>
                        </a:rPr>
                        <a:t> and machine learning.</a:t>
                      </a:r>
                      <a:endParaRPr kumimoji="0" lang="en-US" sz="1800" b="0" i="0" u="none" strike="noStrike" kern="1200" cap="none" spc="0" normalizeH="0" baseline="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94117" marR="94117" anchor="ctr">
                    <a:gradFill flip="none" rotWithShape="1">
                      <a:gsLst>
                        <a:gs pos="0">
                          <a:schemeClr val="bg2">
                            <a:lumMod val="20000"/>
                            <a:lumOff val="80000"/>
                          </a:schemeClr>
                        </a:gs>
                        <a:gs pos="100000">
                          <a:schemeClr val="bg1"/>
                        </a:gs>
                      </a:gsLst>
                      <a:lin ang="18900000" scaled="1"/>
                      <a:tileRect/>
                    </a:gradFill>
                  </a:tcPr>
                </a:tc>
                <a:extLst>
                  <a:ext uri="{0D108BD9-81ED-4DB2-BD59-A6C34878D82A}">
                    <a16:rowId xmlns:a16="http://schemas.microsoft.com/office/drawing/2014/main" val="10001"/>
                  </a:ext>
                </a:extLst>
              </a:tr>
              <a:tr h="172767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Pre-requisites</a:t>
                      </a:r>
                    </a:p>
                  </a:txBody>
                  <a:tcPr marL="94117" marR="94117" anchor="ctr">
                    <a:gradFill>
                      <a:gsLst>
                        <a:gs pos="100000">
                          <a:schemeClr val="tx1"/>
                        </a:gs>
                        <a:gs pos="100000">
                          <a:schemeClr val="tx2"/>
                        </a:gs>
                      </a:gsLst>
                      <a:lin ang="2700000" scaled="1"/>
                    </a:gradFill>
                  </a:tcPr>
                </a:tc>
                <a:tc>
                  <a:txBody>
                    <a:bodyPr/>
                    <a:lstStyle/>
                    <a:p>
                      <a:pPr marL="9525" marR="228600" lvl="0" indent="0" algn="l" defTabSz="914378" rtl="0" eaLnBrk="1" fontAlgn="base" latinLnBrk="0" hangingPunct="1">
                        <a:lnSpc>
                          <a:spcPct val="100000"/>
                        </a:lnSpc>
                        <a:spcBef>
                          <a:spcPts val="0"/>
                        </a:spcBef>
                        <a:spcAft>
                          <a:spcPts val="0"/>
                        </a:spcAft>
                        <a:buClrTx/>
                        <a:buSzTx/>
                        <a:buFontTx/>
                        <a:buNone/>
                        <a:tabLst/>
                        <a:defRPr/>
                      </a:pPr>
                      <a:endParaRPr lang="en-US" sz="1200" kern="1200" dirty="0">
                        <a:solidFill>
                          <a:schemeClr val="dk1"/>
                        </a:solidFill>
                        <a:effectLst/>
                        <a:latin typeface="+mn-lt"/>
                        <a:ea typeface="+mn-ea"/>
                        <a:cs typeface="+mn-cs"/>
                      </a:endParaRPr>
                    </a:p>
                    <a:p>
                      <a:pPr marL="9525" marR="228600" lvl="0" indent="0" algn="l" defTabSz="914378" rtl="0" eaLnBrk="1" fontAlgn="base" latinLnBrk="0" hangingPunct="1">
                        <a:lnSpc>
                          <a:spcPct val="100000"/>
                        </a:lnSpc>
                        <a:spcBef>
                          <a:spcPts val="0"/>
                        </a:spcBef>
                        <a:spcAft>
                          <a:spcPts val="0"/>
                        </a:spcAft>
                        <a:buClrTx/>
                        <a:buSzTx/>
                        <a:buFontTx/>
                        <a:buNone/>
                        <a:tabLst/>
                        <a:defRPr/>
                      </a:pPr>
                      <a:r>
                        <a:rPr lang="en-US" sz="1800" u="sng" kern="1200" dirty="0">
                          <a:solidFill>
                            <a:schemeClr val="dk1"/>
                          </a:solidFill>
                          <a:effectLst/>
                          <a:latin typeface="+mn-lt"/>
                          <a:ea typeface="+mn-ea"/>
                          <a:cs typeface="+mn-cs"/>
                        </a:rPr>
                        <a:t>Pre-requisite skills:</a:t>
                      </a:r>
                    </a:p>
                    <a:p>
                      <a:pPr marL="9525" marR="228600" lvl="0" indent="0" algn="l" defTabSz="914378" rtl="0" eaLnBrk="1" fontAlgn="base" latinLnBrk="0" hangingPunct="1">
                        <a:lnSpc>
                          <a:spcPct val="100000"/>
                        </a:lnSpc>
                        <a:spcBef>
                          <a:spcPts val="0"/>
                        </a:spcBef>
                        <a:spcAft>
                          <a:spcPts val="0"/>
                        </a:spcAft>
                        <a:buClrTx/>
                        <a:buSzTx/>
                        <a:buFontTx/>
                        <a:buNone/>
                        <a:tabLst/>
                        <a:defRPr/>
                      </a:pPr>
                      <a:endParaRPr lang="en-US" sz="1800" u="sng" kern="1200" dirty="0">
                        <a:solidFill>
                          <a:schemeClr val="dk1"/>
                        </a:solidFill>
                        <a:effectLst/>
                        <a:latin typeface="+mn-lt"/>
                        <a:ea typeface="+mn-ea"/>
                        <a:cs typeface="+mn-cs"/>
                      </a:endParaRPr>
                    </a:p>
                    <a:p>
                      <a:pPr marL="752464" marR="228600" lvl="1" indent="-285750" algn="l" defTabSz="914378" rtl="0" eaLnBrk="1" fontAlgn="base"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dirty="0">
                          <a:ln>
                            <a:noFill/>
                          </a:ln>
                          <a:solidFill>
                            <a:schemeClr val="dk1"/>
                          </a:solidFill>
                          <a:effectLst/>
                          <a:uLnTx/>
                          <a:uFillTx/>
                          <a:latin typeface="+mn-lt"/>
                          <a:ea typeface="+mn-ea"/>
                          <a:cs typeface="+mn-cs"/>
                        </a:rPr>
                        <a:t>Business Intelligence</a:t>
                      </a:r>
                    </a:p>
                    <a:p>
                      <a:pPr marL="752464" marR="228600" lvl="1" indent="-285750" algn="l" defTabSz="914378" rtl="0" eaLnBrk="1" fontAlgn="base"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dirty="0">
                          <a:ln>
                            <a:noFill/>
                          </a:ln>
                          <a:solidFill>
                            <a:schemeClr val="dk1"/>
                          </a:solidFill>
                          <a:effectLst/>
                          <a:uLnTx/>
                          <a:uFillTx/>
                          <a:latin typeface="+mn-lt"/>
                          <a:ea typeface="+mn-ea"/>
                          <a:cs typeface="+mn-cs"/>
                        </a:rPr>
                        <a:t>Conditioning and management of business data</a:t>
                      </a:r>
                      <a:endParaRPr kumimoji="0" lang="en-US" sz="1800" b="0" i="0" u="none" strike="noStrike" kern="1200" cap="none" spc="0" normalizeH="0" baseline="0" dirty="0">
                        <a:ln>
                          <a:noFill/>
                        </a:ln>
                        <a:solidFill>
                          <a:srgbClr val="000000"/>
                        </a:solidFill>
                        <a:effectLst/>
                        <a:uLnTx/>
                        <a:uFillTx/>
                        <a:latin typeface="+mn-lt"/>
                        <a:ea typeface="Verdana" panose="020B0604030504040204" pitchFamily="34" charset="0"/>
                        <a:cs typeface="Verdana" panose="020B0604030504040204" pitchFamily="34" charset="0"/>
                      </a:endParaRPr>
                    </a:p>
                    <a:p>
                      <a:pPr marL="752464" marR="228600" lvl="1" indent="-285750" algn="l" defTabSz="914378" rtl="0" eaLnBrk="1" fontAlgn="base" latinLnBrk="0" hangingPunct="1">
                        <a:lnSpc>
                          <a:spcPct val="100000"/>
                        </a:lnSpc>
                        <a:spcBef>
                          <a:spcPts val="0"/>
                        </a:spcBef>
                        <a:spcAft>
                          <a:spcPts val="0"/>
                        </a:spcAft>
                        <a:buClrTx/>
                        <a:buSzTx/>
                        <a:buFont typeface="Arial" charset="0"/>
                        <a:buChar char="•"/>
                        <a:tabLst/>
                        <a:defRPr/>
                      </a:pPr>
                      <a:r>
                        <a:rPr lang="en-US" sz="1800" kern="1200" dirty="0">
                          <a:solidFill>
                            <a:schemeClr val="dk1"/>
                          </a:solidFill>
                          <a:effectLst/>
                          <a:latin typeface="+mn-lt"/>
                          <a:ea typeface="+mn-ea"/>
                          <a:cs typeface="+mn-cs"/>
                        </a:rPr>
                        <a:t>Familiarity with basic statistics</a:t>
                      </a:r>
                    </a:p>
                    <a:p>
                      <a:pPr marL="9525" marR="228600" lvl="0" indent="0" algn="l" defTabSz="914378" rtl="0" eaLnBrk="1" fontAlgn="base" latinLnBrk="0" hangingPunct="1">
                        <a:lnSpc>
                          <a:spcPct val="100000"/>
                        </a:lnSpc>
                        <a:spcBef>
                          <a:spcPts val="0"/>
                        </a:spcBef>
                        <a:spcAft>
                          <a:spcPts val="0"/>
                        </a:spcAft>
                        <a:buClrTx/>
                        <a:buSzTx/>
                        <a:buFont typeface="Arial" charset="0"/>
                        <a:buNone/>
                        <a:tabLst/>
                        <a:defRPr/>
                      </a:pPr>
                      <a:endParaRPr lang="en-US" sz="1200" kern="1200" dirty="0">
                        <a:solidFill>
                          <a:schemeClr val="dk1"/>
                        </a:solidFill>
                        <a:effectLst/>
                        <a:latin typeface="+mn-lt"/>
                        <a:ea typeface="+mn-ea"/>
                        <a:cs typeface="+mn-cs"/>
                      </a:endParaRPr>
                    </a:p>
                  </a:txBody>
                  <a:tcPr marL="117645" marR="117645" marT="0" marB="0">
                    <a:gradFill flip="none" rotWithShape="1">
                      <a:gsLst>
                        <a:gs pos="0">
                          <a:schemeClr val="bg2">
                            <a:lumMod val="20000"/>
                            <a:lumOff val="80000"/>
                          </a:schemeClr>
                        </a:gs>
                        <a:gs pos="100000">
                          <a:schemeClr val="bg1"/>
                        </a:gs>
                      </a:gsLst>
                      <a:lin ang="18900000" scaled="1"/>
                      <a:tileRect/>
                    </a:gradFill>
                  </a:tcPr>
                </a:tc>
                <a:extLst>
                  <a:ext uri="{0D108BD9-81ED-4DB2-BD59-A6C34878D82A}">
                    <a16:rowId xmlns:a16="http://schemas.microsoft.com/office/drawing/2014/main" val="10002"/>
                  </a:ext>
                </a:extLst>
              </a:tr>
            </a:tbl>
          </a:graphicData>
        </a:graphic>
      </p:graphicFrame>
      <p:sp>
        <p:nvSpPr>
          <p:cNvPr id="2" name="Text Placeholder 1"/>
          <p:cNvSpPr>
            <a:spLocks noGrp="1"/>
          </p:cNvSpPr>
          <p:nvPr>
            <p:ph type="body" sz="quarter" idx="10"/>
          </p:nvPr>
        </p:nvSpPr>
        <p:spPr/>
        <p:txBody>
          <a:bodyPr/>
          <a:lstStyle/>
          <a:p>
            <a:r>
              <a:rPr lang="en-US" dirty="0"/>
              <a:t>Session Overview</a:t>
            </a:r>
          </a:p>
          <a:p>
            <a:endParaRPr lang="en-US" dirty="0"/>
          </a:p>
        </p:txBody>
      </p:sp>
    </p:spTree>
    <p:custDataLst>
      <p:tags r:id="rId1"/>
    </p:custDataLst>
    <p:extLst>
      <p:ext uri="{BB962C8B-B14F-4D97-AF65-F5344CB8AC3E}">
        <p14:creationId xmlns:p14="http://schemas.microsoft.com/office/powerpoint/2010/main" val="41220340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result for unsupervised learning clustering funny carto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465" y="895352"/>
            <a:ext cx="3794137" cy="40823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257802" y="1365338"/>
            <a:ext cx="3461803" cy="2454518"/>
          </a:xfrm>
          <a:prstGeom prst="rect">
            <a:avLst/>
          </a:prstGeom>
          <a:noFill/>
        </p:spPr>
        <p:txBody>
          <a:bodyPr wrap="square" rtlCol="0">
            <a:spAutoFit/>
          </a:bodyPr>
          <a:lstStyle/>
          <a:p>
            <a:pPr marL="342905" indent="-342905">
              <a:buFont typeface="Arial" panose="020B0604020202020204" pitchFamily="34" charset="0"/>
              <a:buChar char="•"/>
            </a:pPr>
            <a:r>
              <a:rPr lang="en-US" sz="2000" dirty="0">
                <a:latin typeface="+mj-lt"/>
              </a:rPr>
              <a:t>K-Means</a:t>
            </a:r>
          </a:p>
          <a:p>
            <a:pPr marL="342905" indent="-342905">
              <a:buFont typeface="Arial" panose="020B0604020202020204" pitchFamily="34" charset="0"/>
              <a:buChar char="•"/>
            </a:pPr>
            <a:endParaRPr lang="en-US" sz="2000" dirty="0">
              <a:latin typeface="+mj-lt"/>
            </a:endParaRPr>
          </a:p>
          <a:p>
            <a:pPr marL="342905" indent="-342905">
              <a:buFont typeface="Arial" panose="020B0604020202020204" pitchFamily="34" charset="0"/>
              <a:buChar char="•"/>
            </a:pPr>
            <a:r>
              <a:rPr lang="en-US" sz="2000" dirty="0">
                <a:latin typeface="+mj-lt"/>
              </a:rPr>
              <a:t>K-Medians</a:t>
            </a:r>
          </a:p>
          <a:p>
            <a:pPr marL="342905" indent="-342905">
              <a:buFont typeface="Arial" panose="020B0604020202020204" pitchFamily="34" charset="0"/>
              <a:buChar char="•"/>
            </a:pPr>
            <a:endParaRPr lang="en-US" sz="2000" dirty="0">
              <a:latin typeface="+mj-lt"/>
            </a:endParaRPr>
          </a:p>
          <a:p>
            <a:pPr marL="342905" indent="-342905">
              <a:buFont typeface="Arial" panose="020B0604020202020204" pitchFamily="34" charset="0"/>
              <a:buChar char="•"/>
            </a:pPr>
            <a:r>
              <a:rPr lang="en-US" sz="2000" dirty="0">
                <a:latin typeface="+mj-lt"/>
              </a:rPr>
              <a:t>Expectation-Maximization</a:t>
            </a:r>
          </a:p>
          <a:p>
            <a:pPr marL="342905" indent="-342905">
              <a:buFont typeface="Arial" panose="020B0604020202020204" pitchFamily="34" charset="0"/>
              <a:buChar char="•"/>
            </a:pPr>
            <a:endParaRPr lang="en-US" sz="2000" dirty="0">
              <a:latin typeface="+mj-lt"/>
            </a:endParaRPr>
          </a:p>
          <a:p>
            <a:pPr marL="342905" indent="-342905">
              <a:buFont typeface="Arial" panose="020B0604020202020204" pitchFamily="34" charset="0"/>
              <a:buChar char="•"/>
            </a:pPr>
            <a:r>
              <a:rPr lang="en-US" sz="2000" dirty="0">
                <a:latin typeface="+mj-lt"/>
              </a:rPr>
              <a:t>Hierarchical Clustering</a:t>
            </a:r>
          </a:p>
          <a:p>
            <a:endParaRPr lang="en-US" sz="1350" dirty="0"/>
          </a:p>
        </p:txBody>
      </p:sp>
      <p:sp>
        <p:nvSpPr>
          <p:cNvPr id="12" name="Rectangle 4"/>
          <p:cNvSpPr txBox="1">
            <a:spLocks noChangeArrowheads="1"/>
          </p:cNvSpPr>
          <p:nvPr/>
        </p:nvSpPr>
        <p:spPr bwMode="auto">
          <a:xfrm>
            <a:off x="457203" y="971550"/>
            <a:ext cx="2916125" cy="373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34290" rIns="68580" bIns="3429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kern="0" cap="all" dirty="0"/>
              <a:t>techniques</a:t>
            </a:r>
            <a:br>
              <a:rPr lang="en-US" kern="0" dirty="0"/>
            </a:br>
            <a:endParaRPr lang="en-US" b="0" kern="0" dirty="0"/>
          </a:p>
        </p:txBody>
      </p:sp>
      <p:sp>
        <p:nvSpPr>
          <p:cNvPr id="9" name="TextBox 8"/>
          <p:cNvSpPr txBox="1"/>
          <p:nvPr/>
        </p:nvSpPr>
        <p:spPr>
          <a:xfrm>
            <a:off x="1878894" y="4808998"/>
            <a:ext cx="1287277" cy="584775"/>
          </a:xfrm>
          <a:prstGeom prst="rect">
            <a:avLst/>
          </a:prstGeom>
          <a:noFill/>
        </p:spPr>
        <p:txBody>
          <a:bodyPr wrap="square" rtlCol="0">
            <a:spAutoFit/>
          </a:bodyPr>
          <a:lstStyle/>
          <a:p>
            <a:r>
              <a:rPr lang="en-US" sz="1600" b="1" dirty="0"/>
              <a:t>K-Means</a:t>
            </a:r>
          </a:p>
          <a:p>
            <a:pPr marL="214316" indent="-214316">
              <a:buFont typeface="Arial" charset="0"/>
              <a:buChar char="•"/>
            </a:pPr>
            <a:endParaRPr lang="en-US" sz="1600" dirty="0"/>
          </a:p>
        </p:txBody>
      </p:sp>
      <p:cxnSp>
        <p:nvCxnSpPr>
          <p:cNvPr id="5" name="Straight Arrow Connector 4"/>
          <p:cNvCxnSpPr>
            <a:cxnSpLocks/>
          </p:cNvCxnSpPr>
          <p:nvPr/>
        </p:nvCxnSpPr>
        <p:spPr>
          <a:xfrm flipH="1" flipV="1">
            <a:off x="2388760" y="3458248"/>
            <a:ext cx="1878440" cy="10107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cxnSpLocks/>
          </p:cNvCxnSpPr>
          <p:nvPr/>
        </p:nvCxnSpPr>
        <p:spPr>
          <a:xfrm flipH="1" flipV="1">
            <a:off x="2792858" y="2537699"/>
            <a:ext cx="1474342" cy="18001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4271335" y="4181463"/>
            <a:ext cx="2315660" cy="923330"/>
          </a:xfrm>
          <a:prstGeom prst="rect">
            <a:avLst/>
          </a:prstGeom>
          <a:noFill/>
        </p:spPr>
        <p:txBody>
          <a:bodyPr wrap="square" rtlCol="0">
            <a:spAutoFit/>
          </a:bodyPr>
          <a:lstStyle/>
          <a:p>
            <a:r>
              <a:rPr lang="en-US" dirty="0"/>
              <a:t>To which centroid is a point associated?</a:t>
            </a:r>
          </a:p>
          <a:p>
            <a:endParaRPr lang="en-US" dirty="0"/>
          </a:p>
        </p:txBody>
      </p:sp>
      <p:sp>
        <p:nvSpPr>
          <p:cNvPr id="10" name="TextBox 9"/>
          <p:cNvSpPr txBox="1"/>
          <p:nvPr/>
        </p:nvSpPr>
        <p:spPr>
          <a:xfrm>
            <a:off x="779160" y="4569321"/>
            <a:ext cx="2054352" cy="215444"/>
          </a:xfrm>
          <a:prstGeom prst="rect">
            <a:avLst/>
          </a:prstGeom>
          <a:noFill/>
        </p:spPr>
        <p:txBody>
          <a:bodyPr wrap="square" rtlCol="0">
            <a:spAutoFit/>
          </a:bodyPr>
          <a:lstStyle/>
          <a:p>
            <a:r>
              <a:rPr lang="en-US" sz="800" dirty="0">
                <a:solidFill>
                  <a:schemeClr val="bg1">
                    <a:lumMod val="50000"/>
                  </a:schemeClr>
                </a:solidFill>
              </a:rPr>
              <a:t>Cluster Analysis </a:t>
            </a:r>
            <a:r>
              <a:rPr lang="en-US" sz="800" baseline="30000" dirty="0">
                <a:solidFill>
                  <a:schemeClr val="bg1">
                    <a:lumMod val="50000"/>
                  </a:schemeClr>
                </a:solidFill>
              </a:rPr>
              <a:t>(2)</a:t>
            </a:r>
          </a:p>
        </p:txBody>
      </p:sp>
      <p:sp>
        <p:nvSpPr>
          <p:cNvPr id="2" name="Text Placeholder 1"/>
          <p:cNvSpPr>
            <a:spLocks noGrp="1"/>
          </p:cNvSpPr>
          <p:nvPr>
            <p:ph type="body" sz="quarter" idx="10"/>
          </p:nvPr>
        </p:nvSpPr>
        <p:spPr/>
        <p:txBody>
          <a:bodyPr/>
          <a:lstStyle/>
          <a:p>
            <a:r>
              <a:rPr lang="en-US" dirty="0"/>
              <a:t>Clustering</a:t>
            </a:r>
          </a:p>
          <a:p>
            <a:endParaRPr lang="en-US" dirty="0"/>
          </a:p>
        </p:txBody>
      </p:sp>
    </p:spTree>
    <p:extLst>
      <p:ext uri="{BB962C8B-B14F-4D97-AF65-F5344CB8AC3E}">
        <p14:creationId xmlns:p14="http://schemas.microsoft.com/office/powerpoint/2010/main" val="502030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mage result for &quot;association rules&quot; machine learning cartoon fun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094" y="2244375"/>
            <a:ext cx="4085298" cy="154657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257800" y="1718171"/>
            <a:ext cx="3352800" cy="2554545"/>
          </a:xfrm>
          <a:prstGeom prst="rect">
            <a:avLst/>
          </a:prstGeom>
          <a:noFill/>
        </p:spPr>
        <p:txBody>
          <a:bodyPr wrap="square" rtlCol="0">
            <a:spAutoFit/>
          </a:bodyPr>
          <a:lstStyle/>
          <a:p>
            <a:pPr marL="214316" indent="-214316">
              <a:buFont typeface="Arial" charset="0"/>
              <a:buChar char="•"/>
            </a:pPr>
            <a:r>
              <a:rPr lang="en-US" sz="2000" dirty="0">
                <a:latin typeface="+mj-lt"/>
              </a:rPr>
              <a:t>Supports labeled and unlabeled data</a:t>
            </a:r>
          </a:p>
          <a:p>
            <a:pPr marL="214316" indent="-214316">
              <a:buFont typeface="Arial" charset="0"/>
              <a:buChar char="•"/>
            </a:pPr>
            <a:r>
              <a:rPr lang="en-US" sz="2000" dirty="0">
                <a:latin typeface="+mj-lt"/>
              </a:rPr>
              <a:t>Describes</a:t>
            </a:r>
          </a:p>
          <a:p>
            <a:pPr marL="214316" indent="-214316">
              <a:buFont typeface="Arial" charset="0"/>
              <a:buChar char="•"/>
            </a:pPr>
            <a:r>
              <a:rPr lang="en-US" sz="2000" dirty="0">
                <a:latin typeface="+mj-lt"/>
              </a:rPr>
              <a:t>Data mining in large databases</a:t>
            </a:r>
          </a:p>
          <a:p>
            <a:pPr marL="214316" indent="-214316">
              <a:buFont typeface="Arial" charset="0"/>
              <a:buChar char="•"/>
            </a:pPr>
            <a:r>
              <a:rPr lang="en-US" sz="2000" dirty="0">
                <a:latin typeface="+mj-lt"/>
              </a:rPr>
              <a:t>First introduced to find relationships in POS systems: Market Baskets</a:t>
            </a:r>
          </a:p>
        </p:txBody>
      </p:sp>
      <p:sp>
        <p:nvSpPr>
          <p:cNvPr id="9" name="Rectangle 4"/>
          <p:cNvSpPr txBox="1">
            <a:spLocks noChangeArrowheads="1"/>
          </p:cNvSpPr>
          <p:nvPr/>
        </p:nvSpPr>
        <p:spPr bwMode="auto">
          <a:xfrm>
            <a:off x="457204" y="1025619"/>
            <a:ext cx="8458199" cy="385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34290" rIns="68580" bIns="3429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kern="0" cap="all" dirty="0"/>
              <a:t>Discover strong rules along some measure</a:t>
            </a:r>
            <a:br>
              <a:rPr lang="en-US" kern="0" dirty="0"/>
            </a:br>
            <a:endParaRPr lang="en-US" b="0" kern="0" dirty="0"/>
          </a:p>
        </p:txBody>
      </p:sp>
      <p:sp>
        <p:nvSpPr>
          <p:cNvPr id="8" name="TextBox 7"/>
          <p:cNvSpPr txBox="1"/>
          <p:nvPr/>
        </p:nvSpPr>
        <p:spPr>
          <a:xfrm>
            <a:off x="562094" y="3818199"/>
            <a:ext cx="2054352" cy="215444"/>
          </a:xfrm>
          <a:prstGeom prst="rect">
            <a:avLst/>
          </a:prstGeom>
          <a:noFill/>
        </p:spPr>
        <p:txBody>
          <a:bodyPr wrap="square" rtlCol="0">
            <a:spAutoFit/>
          </a:bodyPr>
          <a:lstStyle/>
          <a:p>
            <a:r>
              <a:rPr lang="en-US" sz="800" dirty="0">
                <a:solidFill>
                  <a:schemeClr val="bg1">
                    <a:lumMod val="50000"/>
                  </a:schemeClr>
                </a:solidFill>
              </a:rPr>
              <a:t>Association Rules </a:t>
            </a:r>
            <a:r>
              <a:rPr lang="en-US" sz="800" baseline="30000" dirty="0">
                <a:solidFill>
                  <a:schemeClr val="bg1">
                    <a:lumMod val="50000"/>
                  </a:schemeClr>
                </a:solidFill>
              </a:rPr>
              <a:t>(1)</a:t>
            </a:r>
          </a:p>
        </p:txBody>
      </p:sp>
      <p:sp>
        <p:nvSpPr>
          <p:cNvPr id="2" name="Oval 1"/>
          <p:cNvSpPr/>
          <p:nvPr/>
        </p:nvSpPr>
        <p:spPr>
          <a:xfrm rot="1470528">
            <a:off x="534510" y="2017253"/>
            <a:ext cx="914399" cy="1295400"/>
          </a:xfrm>
          <a:prstGeom prst="ellipse">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rot="20074377">
            <a:off x="3804794" y="2057188"/>
            <a:ext cx="914399" cy="1295400"/>
          </a:xfrm>
          <a:prstGeom prst="ellipse">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0"/>
          </p:nvPr>
        </p:nvSpPr>
        <p:spPr/>
        <p:txBody>
          <a:bodyPr/>
          <a:lstStyle/>
          <a:p>
            <a:r>
              <a:rPr lang="en-US" dirty="0"/>
              <a:t>Associations</a:t>
            </a:r>
          </a:p>
          <a:p>
            <a:endParaRPr lang="en-US" dirty="0"/>
          </a:p>
        </p:txBody>
      </p:sp>
    </p:spTree>
    <p:extLst>
      <p:ext uri="{BB962C8B-B14F-4D97-AF65-F5344CB8AC3E}">
        <p14:creationId xmlns:p14="http://schemas.microsoft.com/office/powerpoint/2010/main" val="202605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93273" y="3908425"/>
            <a:ext cx="1021329" cy="400110"/>
          </a:xfrm>
          <a:prstGeom prst="rect">
            <a:avLst/>
          </a:prstGeom>
          <a:noFill/>
        </p:spPr>
        <p:txBody>
          <a:bodyPr wrap="square" rtlCol="0">
            <a:spAutoFit/>
          </a:bodyPr>
          <a:lstStyle/>
          <a:p>
            <a:r>
              <a:rPr lang="en-US" sz="2000" dirty="0" err="1">
                <a:latin typeface="+mj-lt"/>
              </a:rPr>
              <a:t>Apriori</a:t>
            </a:r>
            <a:endParaRPr lang="en-US" sz="2000" dirty="0">
              <a:latin typeface="+mj-lt"/>
            </a:endParaRPr>
          </a:p>
        </p:txBody>
      </p:sp>
      <p:sp>
        <p:nvSpPr>
          <p:cNvPr id="9" name="Rectangle 4"/>
          <p:cNvSpPr txBox="1">
            <a:spLocks noChangeArrowheads="1"/>
          </p:cNvSpPr>
          <p:nvPr/>
        </p:nvSpPr>
        <p:spPr bwMode="auto">
          <a:xfrm>
            <a:off x="457203" y="1056013"/>
            <a:ext cx="5805941" cy="373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34290" rIns="68580" bIns="3429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kern="0" cap="all" dirty="0"/>
              <a:t>techniques</a:t>
            </a:r>
            <a:br>
              <a:rPr lang="en-US" kern="0" dirty="0"/>
            </a:br>
            <a:endParaRPr lang="en-US" b="0" kern="0" dirty="0"/>
          </a:p>
        </p:txBody>
      </p:sp>
      <p:pic>
        <p:nvPicPr>
          <p:cNvPr id="2" name="Picture 1"/>
          <p:cNvPicPr>
            <a:picLocks noChangeAspect="1"/>
          </p:cNvPicPr>
          <p:nvPr/>
        </p:nvPicPr>
        <p:blipFill>
          <a:blip r:embed="rId3"/>
          <a:stretch>
            <a:fillRect/>
          </a:stretch>
        </p:blipFill>
        <p:spPr>
          <a:xfrm>
            <a:off x="4434342" y="1551785"/>
            <a:ext cx="3871458" cy="2775555"/>
          </a:xfrm>
          <a:prstGeom prst="rect">
            <a:avLst/>
          </a:prstGeom>
        </p:spPr>
      </p:pic>
      <p:sp>
        <p:nvSpPr>
          <p:cNvPr id="5" name="Rounded Rectangle 4"/>
          <p:cNvSpPr/>
          <p:nvPr/>
        </p:nvSpPr>
        <p:spPr>
          <a:xfrm>
            <a:off x="5943600" y="2038354"/>
            <a:ext cx="609600" cy="76199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6858000" y="1627982"/>
            <a:ext cx="1371600" cy="48656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6858000" y="2190749"/>
            <a:ext cx="1371600" cy="48656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6876327" y="2753516"/>
            <a:ext cx="1371600" cy="65643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683" y="1692275"/>
            <a:ext cx="2473842" cy="2216150"/>
          </a:xfrm>
          <a:prstGeom prst="rect">
            <a:avLst/>
          </a:prstGeom>
        </p:spPr>
      </p:pic>
      <p:sp>
        <p:nvSpPr>
          <p:cNvPr id="3" name="Text Placeholder 2"/>
          <p:cNvSpPr>
            <a:spLocks noGrp="1"/>
          </p:cNvSpPr>
          <p:nvPr>
            <p:ph type="body" sz="quarter" idx="10"/>
          </p:nvPr>
        </p:nvSpPr>
        <p:spPr/>
        <p:txBody>
          <a:bodyPr/>
          <a:lstStyle/>
          <a:p>
            <a:r>
              <a:rPr lang="en-US" dirty="0"/>
              <a:t>Associations</a:t>
            </a:r>
          </a:p>
          <a:p>
            <a:endParaRPr lang="en-US" dirty="0"/>
          </a:p>
        </p:txBody>
      </p:sp>
    </p:spTree>
    <p:extLst>
      <p:ext uri="{BB962C8B-B14F-4D97-AF65-F5344CB8AC3E}">
        <p14:creationId xmlns:p14="http://schemas.microsoft.com/office/powerpoint/2010/main" val="1845226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2" grpId="0" animBg="1"/>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62401" y="1733551"/>
            <a:ext cx="4876800" cy="1938992"/>
          </a:xfrm>
          <a:prstGeom prst="rect">
            <a:avLst/>
          </a:prstGeom>
          <a:noFill/>
        </p:spPr>
        <p:txBody>
          <a:bodyPr wrap="square" rtlCol="0">
            <a:spAutoFit/>
          </a:bodyPr>
          <a:lstStyle/>
          <a:p>
            <a:pPr marL="342905" indent="-342905">
              <a:buFont typeface="Arial" panose="020B0604020202020204" pitchFamily="34" charset="0"/>
              <a:buChar char="•"/>
            </a:pPr>
            <a:r>
              <a:rPr lang="en-US" sz="2000" dirty="0">
                <a:latin typeface="+mj-lt"/>
              </a:rPr>
              <a:t>Supervised learning</a:t>
            </a:r>
          </a:p>
          <a:p>
            <a:pPr marL="342905" indent="-342905">
              <a:buFont typeface="Arial" panose="020B0604020202020204" pitchFamily="34" charset="0"/>
              <a:buChar char="•"/>
            </a:pPr>
            <a:endParaRPr lang="en-US" sz="2000" dirty="0">
              <a:latin typeface="+mj-lt"/>
            </a:endParaRPr>
          </a:p>
          <a:p>
            <a:pPr marL="342905" indent="-342905">
              <a:buFont typeface="Arial" panose="020B0604020202020204" pitchFamily="34" charset="0"/>
              <a:buChar char="•"/>
            </a:pPr>
            <a:r>
              <a:rPr lang="en-US" sz="2000" dirty="0">
                <a:latin typeface="+mj-lt"/>
              </a:rPr>
              <a:t>Weak learners independently trained</a:t>
            </a:r>
          </a:p>
          <a:p>
            <a:pPr marL="342905" indent="-342905">
              <a:buFont typeface="Arial" panose="020B0604020202020204" pitchFamily="34" charset="0"/>
              <a:buChar char="•"/>
            </a:pPr>
            <a:endParaRPr lang="en-US" sz="2000" dirty="0">
              <a:latin typeface="+mj-lt"/>
            </a:endParaRPr>
          </a:p>
          <a:p>
            <a:pPr marL="342905" indent="-342905">
              <a:buFont typeface="Arial" panose="020B0604020202020204" pitchFamily="34" charset="0"/>
              <a:buChar char="•"/>
            </a:pPr>
            <a:r>
              <a:rPr lang="en-US" sz="2000" dirty="0">
                <a:latin typeface="+mj-lt"/>
              </a:rPr>
              <a:t>Combined predictions produce strong learner</a:t>
            </a:r>
          </a:p>
        </p:txBody>
      </p:sp>
      <p:sp>
        <p:nvSpPr>
          <p:cNvPr id="10" name="Rectangle 4"/>
          <p:cNvSpPr txBox="1">
            <a:spLocks noChangeArrowheads="1"/>
          </p:cNvSpPr>
          <p:nvPr/>
        </p:nvSpPr>
        <p:spPr bwMode="auto">
          <a:xfrm>
            <a:off x="459976" y="1023139"/>
            <a:ext cx="5805941" cy="373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34290" rIns="68580" bIns="3429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kern="0" cap="all" dirty="0"/>
              <a:t>Combining multiple learners</a:t>
            </a:r>
            <a:br>
              <a:rPr lang="en-US" kern="0" dirty="0"/>
            </a:br>
            <a:endParaRPr lang="en-US" b="0" kern="0" dirty="0"/>
          </a:p>
        </p:txBody>
      </p:sp>
      <p:pic>
        <p:nvPicPr>
          <p:cNvPr id="1026" name="Picture 2" descr="Related image">
            <a:extLst>
              <a:ext uri="{FF2B5EF4-FFF2-40B4-BE49-F238E27FC236}">
                <a16:creationId xmlns:a16="http://schemas.microsoft.com/office/drawing/2014/main" id="{CAE220E7-2692-408F-8A77-65570EF3BC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657349"/>
            <a:ext cx="3028628" cy="275175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5351515" y="4009747"/>
            <a:ext cx="1828800" cy="493776"/>
          </a:xfrm>
          <a:prstGeom prst="rect">
            <a:avLst/>
          </a:prstGeom>
        </p:spPr>
      </p:pic>
      <p:sp>
        <p:nvSpPr>
          <p:cNvPr id="3" name="TextBox 2"/>
          <p:cNvSpPr txBox="1"/>
          <p:nvPr/>
        </p:nvSpPr>
        <p:spPr>
          <a:xfrm>
            <a:off x="5222111" y="4503525"/>
            <a:ext cx="2842396" cy="307777"/>
          </a:xfrm>
          <a:prstGeom prst="rect">
            <a:avLst/>
          </a:prstGeom>
          <a:noFill/>
        </p:spPr>
        <p:txBody>
          <a:bodyPr wrap="square" rtlCol="0">
            <a:spAutoFit/>
          </a:bodyPr>
          <a:lstStyle/>
          <a:p>
            <a:r>
              <a:rPr lang="en-US" sz="1400" b="1" dirty="0"/>
              <a:t>Winning the Netflix Prize </a:t>
            </a:r>
            <a:r>
              <a:rPr lang="en-US" sz="1400" b="1" baseline="30000" dirty="0"/>
              <a:t>(2)</a:t>
            </a:r>
          </a:p>
        </p:txBody>
      </p:sp>
      <p:sp>
        <p:nvSpPr>
          <p:cNvPr id="9" name="TextBox 8"/>
          <p:cNvSpPr txBox="1"/>
          <p:nvPr/>
        </p:nvSpPr>
        <p:spPr>
          <a:xfrm>
            <a:off x="609600" y="4419828"/>
            <a:ext cx="2054352" cy="215444"/>
          </a:xfrm>
          <a:prstGeom prst="rect">
            <a:avLst/>
          </a:prstGeom>
          <a:noFill/>
        </p:spPr>
        <p:txBody>
          <a:bodyPr wrap="square" rtlCol="0">
            <a:spAutoFit/>
          </a:bodyPr>
          <a:lstStyle/>
          <a:p>
            <a:r>
              <a:rPr lang="en-US" sz="800" dirty="0">
                <a:solidFill>
                  <a:schemeClr val="bg1">
                    <a:lumMod val="50000"/>
                  </a:schemeClr>
                </a:solidFill>
              </a:rPr>
              <a:t>Ensemble Methods</a:t>
            </a:r>
            <a:r>
              <a:rPr lang="en-US" sz="800" baseline="30000" dirty="0">
                <a:solidFill>
                  <a:schemeClr val="bg1">
                    <a:lumMod val="50000"/>
                  </a:schemeClr>
                </a:solidFill>
              </a:rPr>
              <a:t>(1)</a:t>
            </a:r>
          </a:p>
        </p:txBody>
      </p:sp>
      <p:sp>
        <p:nvSpPr>
          <p:cNvPr id="5" name="Text Placeholder 4"/>
          <p:cNvSpPr>
            <a:spLocks noGrp="1"/>
          </p:cNvSpPr>
          <p:nvPr>
            <p:ph type="body" sz="quarter" idx="10"/>
          </p:nvPr>
        </p:nvSpPr>
        <p:spPr/>
        <p:txBody>
          <a:bodyPr/>
          <a:lstStyle/>
          <a:p>
            <a:r>
              <a:rPr lang="en-US" dirty="0"/>
              <a:t>Ensembles</a:t>
            </a:r>
          </a:p>
          <a:p>
            <a:endParaRPr lang="en-US" dirty="0"/>
          </a:p>
        </p:txBody>
      </p:sp>
    </p:spTree>
    <p:extLst>
      <p:ext uri="{BB962C8B-B14F-4D97-AF65-F5344CB8AC3E}">
        <p14:creationId xmlns:p14="http://schemas.microsoft.com/office/powerpoint/2010/main" val="1651868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4" descr="Related image"/>
          <p:cNvSpPr>
            <a:spLocks noChangeAspect="1" noChangeArrowheads="1"/>
          </p:cNvSpPr>
          <p:nvPr/>
        </p:nvSpPr>
        <p:spPr bwMode="auto">
          <a:xfrm>
            <a:off x="4457700" y="245745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5" name="Rectangle 4">
            <a:extLst>
              <a:ext uri="{FF2B5EF4-FFF2-40B4-BE49-F238E27FC236}">
                <a16:creationId xmlns:a16="http://schemas.microsoft.com/office/drawing/2014/main" id="{EE5338C1-EE2E-4FC2-A69C-60AB9F36CA1A}"/>
              </a:ext>
            </a:extLst>
          </p:cNvPr>
          <p:cNvSpPr txBox="1">
            <a:spLocks noChangeArrowheads="1"/>
          </p:cNvSpPr>
          <p:nvPr/>
        </p:nvSpPr>
        <p:spPr bwMode="auto">
          <a:xfrm>
            <a:off x="490579" y="972165"/>
            <a:ext cx="2207026" cy="373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34290" rIns="68580" bIns="3429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kern="0" cap="all" dirty="0"/>
              <a:t>techniques</a:t>
            </a:r>
            <a:br>
              <a:rPr lang="en-US" kern="0" dirty="0"/>
            </a:br>
            <a:endParaRPr lang="en-US" b="0" kern="0" dirty="0"/>
          </a:p>
        </p:txBody>
      </p:sp>
      <p:sp>
        <p:nvSpPr>
          <p:cNvPr id="6" name="TextBox 5">
            <a:extLst>
              <a:ext uri="{FF2B5EF4-FFF2-40B4-BE49-F238E27FC236}">
                <a16:creationId xmlns:a16="http://schemas.microsoft.com/office/drawing/2014/main" id="{1537B7D9-F2F8-4C86-8987-2CE2A91EFF6B}"/>
              </a:ext>
            </a:extLst>
          </p:cNvPr>
          <p:cNvSpPr txBox="1"/>
          <p:nvPr/>
        </p:nvSpPr>
        <p:spPr>
          <a:xfrm>
            <a:off x="5674652" y="1657351"/>
            <a:ext cx="3225686" cy="1938992"/>
          </a:xfrm>
          <a:prstGeom prst="rect">
            <a:avLst/>
          </a:prstGeom>
          <a:noFill/>
        </p:spPr>
        <p:txBody>
          <a:bodyPr wrap="square" rtlCol="0">
            <a:spAutoFit/>
          </a:bodyPr>
          <a:lstStyle/>
          <a:p>
            <a:endParaRPr lang="en-US" sz="2000" dirty="0">
              <a:latin typeface="+mj-lt"/>
            </a:endParaRPr>
          </a:p>
          <a:p>
            <a:pPr marL="214316" indent="-214316">
              <a:buFont typeface="Arial" charset="0"/>
              <a:buChar char="•"/>
            </a:pPr>
            <a:r>
              <a:rPr lang="en-US" sz="2000" dirty="0">
                <a:latin typeface="+mj-lt"/>
              </a:rPr>
              <a:t>Random Forests</a:t>
            </a:r>
          </a:p>
          <a:p>
            <a:pPr marL="214316" indent="-214316">
              <a:buFont typeface="Arial" charset="0"/>
              <a:buChar char="•"/>
            </a:pPr>
            <a:endParaRPr lang="en-US" sz="2000" dirty="0">
              <a:latin typeface="+mj-lt"/>
            </a:endParaRPr>
          </a:p>
          <a:p>
            <a:pPr marL="214316" indent="-214316">
              <a:buFont typeface="Arial" charset="0"/>
              <a:buChar char="•"/>
            </a:pPr>
            <a:r>
              <a:rPr lang="en-US" sz="2000" dirty="0">
                <a:latin typeface="+mj-lt"/>
              </a:rPr>
              <a:t>Bootstrap Aggregation</a:t>
            </a:r>
          </a:p>
          <a:p>
            <a:pPr marL="214316" indent="-214316">
              <a:buFont typeface="Arial" charset="0"/>
              <a:buChar char="•"/>
            </a:pPr>
            <a:endParaRPr lang="en-US" sz="2000" dirty="0">
              <a:latin typeface="+mj-lt"/>
            </a:endParaRPr>
          </a:p>
          <a:p>
            <a:pPr marL="214316" indent="-214316">
              <a:buFont typeface="Arial" charset="0"/>
              <a:buChar char="•"/>
            </a:pPr>
            <a:r>
              <a:rPr lang="en-US" sz="2000" dirty="0">
                <a:latin typeface="+mj-lt"/>
              </a:rPr>
              <a:t>Stacked Aggregation</a:t>
            </a:r>
          </a:p>
        </p:txBody>
      </p:sp>
      <p:pic>
        <p:nvPicPr>
          <p:cNvPr id="2050" name="Picture 2" descr="Image result for random forests">
            <a:extLst>
              <a:ext uri="{FF2B5EF4-FFF2-40B4-BE49-F238E27FC236}">
                <a16:creationId xmlns:a16="http://schemas.microsoft.com/office/drawing/2014/main" id="{EBE05D6E-D078-4D5F-BC41-1216078E1E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61" t="12065" r="2970"/>
          <a:stretch/>
        </p:blipFill>
        <p:spPr bwMode="auto">
          <a:xfrm>
            <a:off x="457201" y="1493937"/>
            <a:ext cx="4495800" cy="318584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DA8356B-9020-4998-AC33-9B2AAFD3C0BB}"/>
              </a:ext>
            </a:extLst>
          </p:cNvPr>
          <p:cNvSpPr/>
          <p:nvPr/>
        </p:nvSpPr>
        <p:spPr>
          <a:xfrm>
            <a:off x="435986" y="1757293"/>
            <a:ext cx="1255912" cy="223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8A5CB7A-5649-4AAB-ADBA-D4CB877D5623}"/>
              </a:ext>
            </a:extLst>
          </p:cNvPr>
          <p:cNvSpPr txBox="1"/>
          <p:nvPr/>
        </p:nvSpPr>
        <p:spPr>
          <a:xfrm>
            <a:off x="2810398" y="4356617"/>
            <a:ext cx="2057401" cy="646331"/>
          </a:xfrm>
          <a:prstGeom prst="rect">
            <a:avLst/>
          </a:prstGeom>
          <a:noFill/>
        </p:spPr>
        <p:txBody>
          <a:bodyPr wrap="square" rtlCol="0">
            <a:spAutoFit/>
          </a:bodyPr>
          <a:lstStyle/>
          <a:p>
            <a:r>
              <a:rPr lang="en-US" b="1" dirty="0"/>
              <a:t>Random Forests</a:t>
            </a:r>
          </a:p>
          <a:p>
            <a:pPr marL="214316" indent="-214316">
              <a:buFont typeface="Arial" charset="0"/>
              <a:buChar char="•"/>
            </a:pPr>
            <a:endParaRPr lang="en-US" dirty="0"/>
          </a:p>
        </p:txBody>
      </p:sp>
      <p:sp>
        <p:nvSpPr>
          <p:cNvPr id="9" name="TextBox 8"/>
          <p:cNvSpPr txBox="1"/>
          <p:nvPr/>
        </p:nvSpPr>
        <p:spPr>
          <a:xfrm>
            <a:off x="947997" y="4238763"/>
            <a:ext cx="2054352" cy="215444"/>
          </a:xfrm>
          <a:prstGeom prst="rect">
            <a:avLst/>
          </a:prstGeom>
          <a:noFill/>
        </p:spPr>
        <p:txBody>
          <a:bodyPr wrap="square" rtlCol="0">
            <a:spAutoFit/>
          </a:bodyPr>
          <a:lstStyle/>
          <a:p>
            <a:r>
              <a:rPr lang="en-US" sz="800" dirty="0">
                <a:solidFill>
                  <a:schemeClr val="bg1">
                    <a:lumMod val="50000"/>
                  </a:schemeClr>
                </a:solidFill>
              </a:rPr>
              <a:t>Random Forests</a:t>
            </a:r>
            <a:r>
              <a:rPr lang="en-US" sz="800" baseline="30000" dirty="0">
                <a:solidFill>
                  <a:schemeClr val="bg1">
                    <a:lumMod val="50000"/>
                  </a:schemeClr>
                </a:solidFill>
              </a:rPr>
              <a:t>(1)</a:t>
            </a:r>
          </a:p>
        </p:txBody>
      </p:sp>
      <p:sp>
        <p:nvSpPr>
          <p:cNvPr id="3" name="Text Placeholder 2"/>
          <p:cNvSpPr>
            <a:spLocks noGrp="1"/>
          </p:cNvSpPr>
          <p:nvPr>
            <p:ph type="body" sz="quarter" idx="10"/>
          </p:nvPr>
        </p:nvSpPr>
        <p:spPr/>
        <p:txBody>
          <a:bodyPr/>
          <a:lstStyle/>
          <a:p>
            <a:r>
              <a:rPr lang="en-US" dirty="0"/>
              <a:t>Ensembles</a:t>
            </a:r>
          </a:p>
          <a:p>
            <a:endParaRPr lang="en-US" dirty="0"/>
          </a:p>
        </p:txBody>
      </p:sp>
    </p:spTree>
    <p:extLst>
      <p:ext uri="{BB962C8B-B14F-4D97-AF65-F5344CB8AC3E}">
        <p14:creationId xmlns:p14="http://schemas.microsoft.com/office/powerpoint/2010/main" val="1615208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4" descr="Related image"/>
          <p:cNvSpPr>
            <a:spLocks noChangeAspect="1" noChangeArrowheads="1"/>
          </p:cNvSpPr>
          <p:nvPr/>
        </p:nvSpPr>
        <p:spPr bwMode="auto">
          <a:xfrm>
            <a:off x="4457700" y="245745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2" name="Rectangle 1">
            <a:extLst>
              <a:ext uri="{FF2B5EF4-FFF2-40B4-BE49-F238E27FC236}">
                <a16:creationId xmlns:a16="http://schemas.microsoft.com/office/drawing/2014/main" id="{5DA8356B-9020-4998-AC33-9B2AAFD3C0BB}"/>
              </a:ext>
            </a:extLst>
          </p:cNvPr>
          <p:cNvSpPr/>
          <p:nvPr/>
        </p:nvSpPr>
        <p:spPr>
          <a:xfrm>
            <a:off x="435986" y="1757291"/>
            <a:ext cx="1255912" cy="223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Table 11"/>
          <p:cNvGraphicFramePr>
            <a:graphicFrameLocks noGrp="1"/>
          </p:cNvGraphicFramePr>
          <p:nvPr>
            <p:extLst>
              <p:ext uri="{D42A27DB-BD31-4B8C-83A1-F6EECF244321}">
                <p14:modId xmlns:p14="http://schemas.microsoft.com/office/powerpoint/2010/main" val="113379024"/>
              </p:ext>
            </p:extLst>
          </p:nvPr>
        </p:nvGraphicFramePr>
        <p:xfrm>
          <a:off x="391793" y="1047750"/>
          <a:ext cx="8371207" cy="3688080"/>
        </p:xfrm>
        <a:graphic>
          <a:graphicData uri="http://schemas.openxmlformats.org/drawingml/2006/table">
            <a:tbl>
              <a:tblPr firstRow="1" bandRow="1">
                <a:tableStyleId>{5C22544A-7EE6-4342-B048-85BDC9FD1C3A}</a:tableStyleId>
              </a:tblPr>
              <a:tblGrid>
                <a:gridCol w="1119505">
                  <a:extLst>
                    <a:ext uri="{9D8B030D-6E8A-4147-A177-3AD203B41FA5}">
                      <a16:colId xmlns:a16="http://schemas.microsoft.com/office/drawing/2014/main" val="20000"/>
                    </a:ext>
                  </a:extLst>
                </a:gridCol>
                <a:gridCol w="1152843">
                  <a:extLst>
                    <a:ext uri="{9D8B030D-6E8A-4147-A177-3AD203B41FA5}">
                      <a16:colId xmlns:a16="http://schemas.microsoft.com/office/drawing/2014/main" val="20001"/>
                    </a:ext>
                  </a:extLst>
                </a:gridCol>
                <a:gridCol w="1432243">
                  <a:extLst>
                    <a:ext uri="{9D8B030D-6E8A-4147-A177-3AD203B41FA5}">
                      <a16:colId xmlns:a16="http://schemas.microsoft.com/office/drawing/2014/main" val="20002"/>
                    </a:ext>
                  </a:extLst>
                </a:gridCol>
                <a:gridCol w="992505">
                  <a:extLst>
                    <a:ext uri="{9D8B030D-6E8A-4147-A177-3AD203B41FA5}">
                      <a16:colId xmlns:a16="http://schemas.microsoft.com/office/drawing/2014/main" val="20003"/>
                    </a:ext>
                  </a:extLst>
                </a:gridCol>
                <a:gridCol w="1717993">
                  <a:extLst>
                    <a:ext uri="{9D8B030D-6E8A-4147-A177-3AD203B41FA5}">
                      <a16:colId xmlns:a16="http://schemas.microsoft.com/office/drawing/2014/main" val="20004"/>
                    </a:ext>
                  </a:extLst>
                </a:gridCol>
                <a:gridCol w="1956118">
                  <a:extLst>
                    <a:ext uri="{9D8B030D-6E8A-4147-A177-3AD203B41FA5}">
                      <a16:colId xmlns:a16="http://schemas.microsoft.com/office/drawing/2014/main" val="20005"/>
                    </a:ext>
                  </a:extLst>
                </a:gridCol>
              </a:tblGrid>
              <a:tr h="304800">
                <a:tc>
                  <a:txBody>
                    <a:bodyPr/>
                    <a:lstStyle/>
                    <a:p>
                      <a:pPr algn="ctr"/>
                      <a:r>
                        <a:rPr lang="en-US" sz="1400" dirty="0"/>
                        <a:t>Method</a:t>
                      </a:r>
                    </a:p>
                  </a:txBody>
                  <a:tcPr/>
                </a:tc>
                <a:tc>
                  <a:txBody>
                    <a:bodyPr/>
                    <a:lstStyle/>
                    <a:p>
                      <a:pPr algn="ctr"/>
                      <a:r>
                        <a:rPr lang="en-US" sz="1400" dirty="0"/>
                        <a:t>Type</a:t>
                      </a:r>
                    </a:p>
                  </a:txBody>
                  <a:tcPr/>
                </a:tc>
                <a:tc>
                  <a:txBody>
                    <a:bodyPr/>
                    <a:lstStyle/>
                    <a:p>
                      <a:pPr algn="ctr"/>
                      <a:r>
                        <a:rPr lang="en-US" sz="1400" dirty="0"/>
                        <a:t>Goal</a:t>
                      </a:r>
                    </a:p>
                  </a:txBody>
                  <a:tcPr/>
                </a:tc>
                <a:tc>
                  <a:txBody>
                    <a:bodyPr/>
                    <a:lstStyle/>
                    <a:p>
                      <a:pPr algn="ctr"/>
                      <a:r>
                        <a:rPr lang="en-US" sz="1400" dirty="0"/>
                        <a:t>Input</a:t>
                      </a:r>
                    </a:p>
                  </a:txBody>
                  <a:tcPr/>
                </a:tc>
                <a:tc>
                  <a:txBody>
                    <a:bodyPr/>
                    <a:lstStyle/>
                    <a:p>
                      <a:pPr algn="ctr"/>
                      <a:r>
                        <a:rPr lang="en-US" sz="1400" dirty="0"/>
                        <a:t>Output</a:t>
                      </a:r>
                    </a:p>
                  </a:txBody>
                  <a:tcPr/>
                </a:tc>
                <a:tc>
                  <a:txBody>
                    <a:bodyPr/>
                    <a:lstStyle/>
                    <a:p>
                      <a:pPr algn="ctr"/>
                      <a:r>
                        <a:rPr lang="en-US" sz="1400" dirty="0"/>
                        <a:t>Algorithm Examples</a:t>
                      </a:r>
                    </a:p>
                  </a:txBody>
                  <a:tcPr/>
                </a:tc>
                <a:extLst>
                  <a:ext uri="{0D108BD9-81ED-4DB2-BD59-A6C34878D82A}">
                    <a16:rowId xmlns:a16="http://schemas.microsoft.com/office/drawing/2014/main" val="10000"/>
                  </a:ext>
                </a:extLst>
              </a:tr>
              <a:tr h="370840">
                <a:tc>
                  <a:txBody>
                    <a:bodyPr/>
                    <a:lstStyle/>
                    <a:p>
                      <a:r>
                        <a:rPr lang="en-US" sz="1200" dirty="0"/>
                        <a:t>Classification</a:t>
                      </a:r>
                    </a:p>
                  </a:txBody>
                  <a:tcPr/>
                </a:tc>
                <a:tc>
                  <a:txBody>
                    <a:bodyPr/>
                    <a:lstStyle/>
                    <a:p>
                      <a:r>
                        <a:rPr lang="en-US" sz="1200" dirty="0"/>
                        <a:t>Supervised</a:t>
                      </a:r>
                    </a:p>
                  </a:txBody>
                  <a:tcPr/>
                </a:tc>
                <a:tc>
                  <a:txBody>
                    <a:bodyPr/>
                    <a:lstStyle/>
                    <a:p>
                      <a:r>
                        <a:rPr lang="en-US" sz="1200" dirty="0"/>
                        <a:t>Predict class</a:t>
                      </a:r>
                    </a:p>
                  </a:txBody>
                  <a:tcPr/>
                </a:tc>
                <a:tc>
                  <a:txBody>
                    <a:bodyPr/>
                    <a:lstStyle/>
                    <a:p>
                      <a:r>
                        <a:rPr lang="en-US" sz="1200" dirty="0"/>
                        <a:t>Binary</a:t>
                      </a:r>
                    </a:p>
                    <a:p>
                      <a:r>
                        <a:rPr lang="en-US" sz="1200" dirty="0"/>
                        <a:t>Nominal</a:t>
                      </a:r>
                    </a:p>
                  </a:txBody>
                  <a:tcPr/>
                </a:tc>
                <a:tc>
                  <a:txBody>
                    <a:bodyPr/>
                    <a:lstStyle/>
                    <a:p>
                      <a:r>
                        <a:rPr lang="en-US" sz="1200" dirty="0"/>
                        <a:t>Unordered categorical</a:t>
                      </a:r>
                    </a:p>
                  </a:txBody>
                  <a:tcPr/>
                </a:tc>
                <a:tc>
                  <a:txBody>
                    <a:bodyPr/>
                    <a:lstStyle/>
                    <a:p>
                      <a:r>
                        <a:rPr lang="en-US" sz="1200" dirty="0"/>
                        <a:t>Decision tree</a:t>
                      </a:r>
                    </a:p>
                    <a:p>
                      <a:r>
                        <a:rPr lang="en-US" sz="1200" dirty="0"/>
                        <a:t>Logistic regression</a:t>
                      </a:r>
                    </a:p>
                    <a:p>
                      <a:r>
                        <a:rPr lang="en-US" sz="1200" dirty="0"/>
                        <a:t>Naïve </a:t>
                      </a:r>
                      <a:r>
                        <a:rPr lang="en-US" sz="1200" dirty="0" err="1"/>
                        <a:t>bayes</a:t>
                      </a:r>
                      <a:endParaRPr lang="en-US" sz="1200" dirty="0"/>
                    </a:p>
                    <a:p>
                      <a:r>
                        <a:rPr lang="en-US" sz="1200" dirty="0"/>
                        <a:t>Random forests</a:t>
                      </a:r>
                    </a:p>
                  </a:txBody>
                  <a:tcPr/>
                </a:tc>
                <a:extLst>
                  <a:ext uri="{0D108BD9-81ED-4DB2-BD59-A6C34878D82A}">
                    <a16:rowId xmlns:a16="http://schemas.microsoft.com/office/drawing/2014/main" val="10001"/>
                  </a:ext>
                </a:extLst>
              </a:tr>
              <a:tr h="370840">
                <a:tc>
                  <a:txBody>
                    <a:bodyPr/>
                    <a:lstStyle/>
                    <a:p>
                      <a:r>
                        <a:rPr lang="en-US" sz="1200" dirty="0"/>
                        <a:t>Regression</a:t>
                      </a:r>
                    </a:p>
                  </a:txBody>
                  <a:tcPr/>
                </a:tc>
                <a:tc>
                  <a:txBody>
                    <a:bodyPr/>
                    <a:lstStyle/>
                    <a:p>
                      <a:r>
                        <a:rPr lang="en-US" sz="1200" dirty="0"/>
                        <a:t>Supervised</a:t>
                      </a:r>
                    </a:p>
                  </a:txBody>
                  <a:tcPr/>
                </a:tc>
                <a:tc>
                  <a:txBody>
                    <a:bodyPr/>
                    <a:lstStyle/>
                    <a:p>
                      <a:r>
                        <a:rPr lang="en-US" sz="1200" dirty="0"/>
                        <a:t>Predict value</a:t>
                      </a:r>
                    </a:p>
                    <a:p>
                      <a:r>
                        <a:rPr lang="en-US" sz="1200" dirty="0"/>
                        <a:t>Predict probability</a:t>
                      </a:r>
                    </a:p>
                  </a:txBody>
                  <a:tcPr/>
                </a:tc>
                <a:tc>
                  <a:txBody>
                    <a:bodyPr/>
                    <a:lstStyle/>
                    <a:p>
                      <a:r>
                        <a:rPr lang="en-US" sz="1200" dirty="0"/>
                        <a:t>Numeric</a:t>
                      </a:r>
                    </a:p>
                  </a:txBody>
                  <a:tcPr/>
                </a:tc>
                <a:tc>
                  <a:txBody>
                    <a:bodyPr/>
                    <a:lstStyle/>
                    <a:p>
                      <a:r>
                        <a:rPr lang="en-US" sz="1200" dirty="0"/>
                        <a:t>Numeric</a:t>
                      </a:r>
                    </a:p>
                    <a:p>
                      <a:r>
                        <a:rPr lang="en-US" sz="1200" dirty="0"/>
                        <a:t>Probability</a:t>
                      </a:r>
                    </a:p>
                  </a:txBody>
                  <a:tcPr/>
                </a:tc>
                <a:tc>
                  <a:txBody>
                    <a:bodyPr/>
                    <a:lstStyle/>
                    <a:p>
                      <a:r>
                        <a:rPr lang="en-US" sz="1200" dirty="0"/>
                        <a:t>Linear regression</a:t>
                      </a:r>
                    </a:p>
                    <a:p>
                      <a:r>
                        <a:rPr lang="en-US" sz="1200" dirty="0"/>
                        <a:t>Logistic regression</a:t>
                      </a:r>
                    </a:p>
                  </a:txBody>
                  <a:tcPr/>
                </a:tc>
                <a:extLst>
                  <a:ext uri="{0D108BD9-81ED-4DB2-BD59-A6C34878D82A}">
                    <a16:rowId xmlns:a16="http://schemas.microsoft.com/office/drawing/2014/main" val="10002"/>
                  </a:ext>
                </a:extLst>
              </a:tr>
              <a:tr h="370840">
                <a:tc>
                  <a:txBody>
                    <a:bodyPr/>
                    <a:lstStyle/>
                    <a:p>
                      <a:r>
                        <a:rPr lang="en-US" sz="1200" dirty="0"/>
                        <a:t>Clustering</a:t>
                      </a:r>
                    </a:p>
                  </a:txBody>
                  <a:tcPr/>
                </a:tc>
                <a:tc>
                  <a:txBody>
                    <a:bodyPr/>
                    <a:lstStyle/>
                    <a:p>
                      <a:r>
                        <a:rPr lang="en-US" sz="1200" dirty="0"/>
                        <a:t>Unsupervised</a:t>
                      </a:r>
                    </a:p>
                  </a:txBody>
                  <a:tcPr/>
                </a:tc>
                <a:tc>
                  <a:txBody>
                    <a:bodyPr/>
                    <a:lstStyle/>
                    <a:p>
                      <a:r>
                        <a:rPr lang="en-US" sz="1200" dirty="0"/>
                        <a:t>Describe data</a:t>
                      </a:r>
                    </a:p>
                  </a:txBody>
                  <a:tcPr/>
                </a:tc>
                <a:tc>
                  <a:txBody>
                    <a:bodyPr/>
                    <a:lstStyle/>
                    <a:p>
                      <a:r>
                        <a:rPr lang="en-US" sz="1200" dirty="0"/>
                        <a:t>Numeric</a:t>
                      </a:r>
                    </a:p>
                  </a:txBody>
                  <a:tcPr/>
                </a:tc>
                <a:tc>
                  <a:txBody>
                    <a:bodyPr/>
                    <a:lstStyle/>
                    <a:p>
                      <a:r>
                        <a:rPr lang="en-US" sz="1200" dirty="0"/>
                        <a:t>Grouping by similarity</a:t>
                      </a:r>
                    </a:p>
                  </a:txBody>
                  <a:tcPr/>
                </a:tc>
                <a:tc>
                  <a:txBody>
                    <a:bodyPr/>
                    <a:lstStyle/>
                    <a:p>
                      <a:r>
                        <a:rPr lang="en-US" sz="1200" dirty="0"/>
                        <a:t>K-Means</a:t>
                      </a:r>
                    </a:p>
                    <a:p>
                      <a:r>
                        <a:rPr lang="en-US" sz="1200" dirty="0"/>
                        <a:t>K-Medians</a:t>
                      </a:r>
                    </a:p>
                    <a:p>
                      <a:r>
                        <a:rPr lang="en-US" sz="1200" dirty="0"/>
                        <a:t>Expectation-Maximization</a:t>
                      </a:r>
                    </a:p>
                    <a:p>
                      <a:r>
                        <a:rPr lang="en-US" sz="1200" dirty="0"/>
                        <a:t>Hierarchical Clustering</a:t>
                      </a:r>
                    </a:p>
                  </a:txBody>
                  <a:tcPr/>
                </a:tc>
                <a:extLst>
                  <a:ext uri="{0D108BD9-81ED-4DB2-BD59-A6C34878D82A}">
                    <a16:rowId xmlns:a16="http://schemas.microsoft.com/office/drawing/2014/main" val="10003"/>
                  </a:ext>
                </a:extLst>
              </a:tr>
              <a:tr h="370840">
                <a:tc>
                  <a:txBody>
                    <a:bodyPr/>
                    <a:lstStyle/>
                    <a:p>
                      <a:pPr marL="0" marR="0" indent="0" algn="l" defTabSz="914378" rtl="0" eaLnBrk="1" fontAlgn="auto" latinLnBrk="0" hangingPunct="1">
                        <a:lnSpc>
                          <a:spcPct val="100000"/>
                        </a:lnSpc>
                        <a:spcBef>
                          <a:spcPts val="0"/>
                        </a:spcBef>
                        <a:spcAft>
                          <a:spcPts val="0"/>
                        </a:spcAft>
                        <a:buClrTx/>
                        <a:buSzTx/>
                        <a:buFontTx/>
                        <a:buNone/>
                        <a:tabLst/>
                        <a:defRPr/>
                      </a:pPr>
                      <a:r>
                        <a:rPr lang="en-US" sz="1200" dirty="0"/>
                        <a:t>Association</a:t>
                      </a:r>
                    </a:p>
                  </a:txBody>
                  <a:tcPr/>
                </a:tc>
                <a:tc>
                  <a:txBody>
                    <a:bodyPr/>
                    <a:lstStyle/>
                    <a:p>
                      <a:r>
                        <a:rPr lang="en-US" sz="1200" dirty="0"/>
                        <a:t>Unsupervised</a:t>
                      </a:r>
                    </a:p>
                  </a:txBody>
                  <a:tcPr/>
                </a:tc>
                <a:tc>
                  <a:txBody>
                    <a:bodyPr/>
                    <a:lstStyle/>
                    <a:p>
                      <a:pPr marL="0" marR="0" indent="0" algn="l" defTabSz="914378" rtl="0" eaLnBrk="1" fontAlgn="auto" latinLnBrk="0" hangingPunct="1">
                        <a:lnSpc>
                          <a:spcPct val="100000"/>
                        </a:lnSpc>
                        <a:spcBef>
                          <a:spcPts val="0"/>
                        </a:spcBef>
                        <a:spcAft>
                          <a:spcPts val="0"/>
                        </a:spcAft>
                        <a:buClrTx/>
                        <a:buSzTx/>
                        <a:buFontTx/>
                        <a:buNone/>
                        <a:tabLst/>
                        <a:defRPr/>
                      </a:pPr>
                      <a:r>
                        <a:rPr lang="en-US" sz="1200" dirty="0"/>
                        <a:t>Describe data</a:t>
                      </a:r>
                    </a:p>
                  </a:txBody>
                  <a:tcPr/>
                </a:tc>
                <a:tc>
                  <a:txBody>
                    <a:bodyPr/>
                    <a:lstStyle/>
                    <a:p>
                      <a:r>
                        <a:rPr lang="en-US" sz="1200" dirty="0"/>
                        <a:t>Numeric</a:t>
                      </a:r>
                    </a:p>
                    <a:p>
                      <a:r>
                        <a:rPr lang="en-US" sz="1200" dirty="0"/>
                        <a:t>Categorical</a:t>
                      </a:r>
                    </a:p>
                  </a:txBody>
                  <a:tcPr/>
                </a:tc>
                <a:tc>
                  <a:txBody>
                    <a:bodyPr/>
                    <a:lstStyle/>
                    <a:p>
                      <a:r>
                        <a:rPr lang="en-US" sz="1200" dirty="0"/>
                        <a:t>Associated item</a:t>
                      </a:r>
                    </a:p>
                  </a:txBody>
                  <a:tcPr/>
                </a:tc>
                <a:tc>
                  <a:txBody>
                    <a:bodyPr/>
                    <a:lstStyle/>
                    <a:p>
                      <a:r>
                        <a:rPr lang="en-US" sz="1200" dirty="0" err="1"/>
                        <a:t>Apriori</a:t>
                      </a:r>
                      <a:endParaRPr lang="en-US" sz="1200" dirty="0"/>
                    </a:p>
                  </a:txBody>
                  <a:tcPr/>
                </a:tc>
                <a:extLst>
                  <a:ext uri="{0D108BD9-81ED-4DB2-BD59-A6C34878D82A}">
                    <a16:rowId xmlns:a16="http://schemas.microsoft.com/office/drawing/2014/main" val="10004"/>
                  </a:ext>
                </a:extLst>
              </a:tr>
              <a:tr h="370840">
                <a:tc>
                  <a:txBody>
                    <a:bodyPr/>
                    <a:lstStyle/>
                    <a:p>
                      <a:pPr marL="0" marR="0" indent="0" algn="l" defTabSz="914378" rtl="0" eaLnBrk="1" fontAlgn="auto" latinLnBrk="0" hangingPunct="1">
                        <a:lnSpc>
                          <a:spcPct val="100000"/>
                        </a:lnSpc>
                        <a:spcBef>
                          <a:spcPts val="0"/>
                        </a:spcBef>
                        <a:spcAft>
                          <a:spcPts val="0"/>
                        </a:spcAft>
                        <a:buClrTx/>
                        <a:buSzTx/>
                        <a:buFontTx/>
                        <a:buNone/>
                        <a:tabLst/>
                        <a:defRPr/>
                      </a:pPr>
                      <a:r>
                        <a:rPr lang="en-US" sz="1200" dirty="0"/>
                        <a:t>Ensemble</a:t>
                      </a:r>
                    </a:p>
                  </a:txBody>
                  <a:tcPr/>
                </a:tc>
                <a:tc>
                  <a:txBody>
                    <a:bodyPr/>
                    <a:lstStyle/>
                    <a:p>
                      <a:r>
                        <a:rPr lang="en-US" sz="1200" dirty="0"/>
                        <a:t>Supervised</a:t>
                      </a:r>
                    </a:p>
                  </a:txBody>
                  <a:tcPr/>
                </a:tc>
                <a:tc>
                  <a:txBody>
                    <a:bodyPr/>
                    <a:lstStyle/>
                    <a:p>
                      <a:r>
                        <a:rPr lang="en-US" sz="1200" dirty="0"/>
                        <a:t>Describe data</a:t>
                      </a:r>
                    </a:p>
                    <a:p>
                      <a:r>
                        <a:rPr lang="en-US" sz="1200" dirty="0"/>
                        <a:t>Predict group</a:t>
                      </a:r>
                    </a:p>
                    <a:p>
                      <a:r>
                        <a:rPr lang="en-US" sz="1200" dirty="0"/>
                        <a:t>Predict value</a:t>
                      </a:r>
                    </a:p>
                    <a:p>
                      <a:r>
                        <a:rPr lang="en-US" sz="1200" dirty="0"/>
                        <a:t>Predict probability</a:t>
                      </a:r>
                    </a:p>
                  </a:txBody>
                  <a:tcPr/>
                </a:tc>
                <a:tc>
                  <a:txBody>
                    <a:bodyPr/>
                    <a:lstStyle/>
                    <a:p>
                      <a:r>
                        <a:rPr lang="en-US" sz="1200" dirty="0"/>
                        <a:t>Binary</a:t>
                      </a:r>
                    </a:p>
                    <a:p>
                      <a:r>
                        <a:rPr lang="en-US" sz="1200" dirty="0"/>
                        <a:t>Nominal</a:t>
                      </a:r>
                    </a:p>
                    <a:p>
                      <a:r>
                        <a:rPr lang="en-US" sz="1200" dirty="0"/>
                        <a:t>Numeric</a:t>
                      </a:r>
                    </a:p>
                  </a:txBody>
                  <a:tcPr/>
                </a:tc>
                <a:tc>
                  <a:txBody>
                    <a:bodyPr/>
                    <a:lstStyle/>
                    <a:p>
                      <a:r>
                        <a:rPr lang="en-US" sz="1200" dirty="0"/>
                        <a:t>Categorical</a:t>
                      </a:r>
                    </a:p>
                    <a:p>
                      <a:r>
                        <a:rPr lang="en-US" sz="1200" dirty="0"/>
                        <a:t>Numerical</a:t>
                      </a:r>
                    </a:p>
                    <a:p>
                      <a:r>
                        <a:rPr lang="en-US" sz="1200" dirty="0"/>
                        <a:t>Similarity</a:t>
                      </a:r>
                    </a:p>
                  </a:txBody>
                  <a:tcPr/>
                </a:tc>
                <a:tc>
                  <a:txBody>
                    <a:bodyPr/>
                    <a:lstStyle/>
                    <a:p>
                      <a:r>
                        <a:rPr lang="en-US" sz="1200" dirty="0"/>
                        <a:t>Random forests</a:t>
                      </a:r>
                    </a:p>
                    <a:p>
                      <a:r>
                        <a:rPr lang="en-US" sz="1200" dirty="0"/>
                        <a:t>Bootstrap aggregation</a:t>
                      </a:r>
                    </a:p>
                    <a:p>
                      <a:r>
                        <a:rPr lang="en-US" sz="1200" dirty="0"/>
                        <a:t>Stacked aggregation</a:t>
                      </a:r>
                    </a:p>
                  </a:txBody>
                  <a:tcPr/>
                </a:tc>
                <a:extLst>
                  <a:ext uri="{0D108BD9-81ED-4DB2-BD59-A6C34878D82A}">
                    <a16:rowId xmlns:a16="http://schemas.microsoft.com/office/drawing/2014/main" val="10005"/>
                  </a:ext>
                </a:extLst>
              </a:tr>
            </a:tbl>
          </a:graphicData>
        </a:graphic>
      </p:graphicFrame>
      <p:sp>
        <p:nvSpPr>
          <p:cNvPr id="3" name="Text Placeholder 2"/>
          <p:cNvSpPr>
            <a:spLocks noGrp="1"/>
          </p:cNvSpPr>
          <p:nvPr>
            <p:ph type="body" sz="quarter" idx="10"/>
          </p:nvPr>
        </p:nvSpPr>
        <p:spPr/>
        <p:txBody>
          <a:bodyPr/>
          <a:lstStyle/>
          <a:p>
            <a:r>
              <a:rPr lang="en-US" dirty="0"/>
              <a:t>Method Summary</a:t>
            </a:r>
          </a:p>
          <a:p>
            <a:endParaRPr lang="en-US" dirty="0"/>
          </a:p>
        </p:txBody>
      </p:sp>
    </p:spTree>
    <p:extLst>
      <p:ext uri="{BB962C8B-B14F-4D97-AF65-F5344CB8AC3E}">
        <p14:creationId xmlns:p14="http://schemas.microsoft.com/office/powerpoint/2010/main" val="12899638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Section 3: Summary</a:t>
            </a:r>
          </a:p>
          <a:p>
            <a:endParaRPr lang="en-US" dirty="0"/>
          </a:p>
        </p:txBody>
      </p:sp>
      <p:sp>
        <p:nvSpPr>
          <p:cNvPr id="3" name="Content Placeholder 4"/>
          <p:cNvSpPr txBox="1">
            <a:spLocks/>
          </p:cNvSpPr>
          <p:nvPr/>
        </p:nvSpPr>
        <p:spPr>
          <a:xfrm>
            <a:off x="457200" y="1352553"/>
            <a:ext cx="8515350" cy="3262313"/>
          </a:xfrm>
          <a:prstGeom prst="rect">
            <a:avLst/>
          </a:prstGeom>
        </p:spPr>
        <p:txBody>
          <a:bodyPr vert="horz" lIns="91440" tIns="45720" rIns="91440" bIns="45720" rtlCol="0">
            <a:normAutofit/>
          </a:bodyPr>
          <a:lstStyle>
            <a:lvl1pPr marL="228603" indent="-228603" algn="l" defTabSz="914411"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8" indent="-228603" algn="l" defTabSz="914411"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14" indent="-228603" algn="l" defTabSz="914411"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20"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26"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32"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defRPr/>
            </a:pPr>
            <a:r>
              <a:rPr lang="en-US" sz="2600" u="sng" dirty="0"/>
              <a:t>Key points covered in this section:</a:t>
            </a:r>
          </a:p>
          <a:p>
            <a:pPr lvl="1">
              <a:defRPr/>
            </a:pPr>
            <a:endParaRPr lang="en-US" sz="2300" dirty="0"/>
          </a:p>
          <a:p>
            <a:pPr lvl="1">
              <a:defRPr/>
            </a:pPr>
            <a:r>
              <a:rPr lang="en-US" sz="2300" dirty="0"/>
              <a:t>Main Goals of Machine Learning</a:t>
            </a:r>
          </a:p>
          <a:p>
            <a:pPr lvl="1">
              <a:defRPr/>
            </a:pPr>
            <a:r>
              <a:rPr lang="en-US" sz="2300" dirty="0"/>
              <a:t>Various Approaches to Machine Learning</a:t>
            </a:r>
          </a:p>
          <a:p>
            <a:pPr lvl="1">
              <a:defRPr/>
            </a:pPr>
            <a:r>
              <a:rPr lang="en-US" sz="2300" dirty="0"/>
              <a:t>Applicability of Each Approach</a:t>
            </a:r>
          </a:p>
        </p:txBody>
      </p:sp>
    </p:spTree>
    <p:extLst>
      <p:ext uri="{BB962C8B-B14F-4D97-AF65-F5344CB8AC3E}">
        <p14:creationId xmlns:p14="http://schemas.microsoft.com/office/powerpoint/2010/main" val="6581582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Lab – Predicting Customer Churn</a:t>
            </a:r>
          </a:p>
        </p:txBody>
      </p:sp>
      <p:sp>
        <p:nvSpPr>
          <p:cNvPr id="3" name="Title 2"/>
          <p:cNvSpPr>
            <a:spLocks noGrp="1"/>
          </p:cNvSpPr>
          <p:nvPr>
            <p:ph type="title"/>
          </p:nvPr>
        </p:nvSpPr>
        <p:spPr/>
        <p:txBody>
          <a:bodyPr>
            <a:normAutofit fontScale="90000"/>
          </a:bodyPr>
          <a:lstStyle/>
          <a:p>
            <a:r>
              <a:rPr lang="en-US" dirty="0"/>
              <a:t>Sections 4</a:t>
            </a:r>
          </a:p>
        </p:txBody>
      </p:sp>
    </p:spTree>
    <p:extLst>
      <p:ext uri="{BB962C8B-B14F-4D97-AF65-F5344CB8AC3E}">
        <p14:creationId xmlns:p14="http://schemas.microsoft.com/office/powerpoint/2010/main" val="11722439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0930"/>
          <a:stretch/>
        </p:blipFill>
        <p:spPr>
          <a:xfrm>
            <a:off x="2286000" y="819152"/>
            <a:ext cx="4318000" cy="36406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510325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Glossary</a:t>
            </a:r>
          </a:p>
        </p:txBody>
      </p:sp>
      <p:sp>
        <p:nvSpPr>
          <p:cNvPr id="3" name="Title 2"/>
          <p:cNvSpPr>
            <a:spLocks noGrp="1"/>
          </p:cNvSpPr>
          <p:nvPr>
            <p:ph type="title"/>
          </p:nvPr>
        </p:nvSpPr>
        <p:spPr/>
        <p:txBody>
          <a:bodyPr>
            <a:normAutofit fontScale="90000"/>
          </a:bodyPr>
          <a:lstStyle/>
          <a:p>
            <a:r>
              <a:rPr lang="en-US" dirty="0"/>
              <a:t>Appendix</a:t>
            </a:r>
          </a:p>
        </p:txBody>
      </p:sp>
    </p:spTree>
    <p:extLst>
      <p:ext uri="{BB962C8B-B14F-4D97-AF65-F5344CB8AC3E}">
        <p14:creationId xmlns:p14="http://schemas.microsoft.com/office/powerpoint/2010/main" val="386059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Session Objectives</a:t>
            </a:r>
          </a:p>
          <a:p>
            <a:endParaRPr lang="en-US" dirty="0"/>
          </a:p>
        </p:txBody>
      </p:sp>
      <p:sp>
        <p:nvSpPr>
          <p:cNvPr id="4" name="Content Placeholder 3"/>
          <p:cNvSpPr>
            <a:spLocks noGrp="1"/>
          </p:cNvSpPr>
          <p:nvPr>
            <p:ph idx="1"/>
          </p:nvPr>
        </p:nvSpPr>
        <p:spPr>
          <a:xfrm>
            <a:off x="373062" y="1508836"/>
            <a:ext cx="8542338" cy="841469"/>
          </a:xfrm>
        </p:spPr>
        <p:txBody>
          <a:bodyPr/>
          <a:lstStyle/>
          <a:p>
            <a:pPr marL="0" indent="0" defTabSz="457206" eaLnBrk="1" fontAlgn="auto" hangingPunct="1">
              <a:spcBef>
                <a:spcPts val="1200"/>
              </a:spcBef>
              <a:spcAft>
                <a:spcPts val="0"/>
              </a:spcAft>
              <a:buNone/>
              <a:defRPr/>
            </a:pPr>
            <a:r>
              <a:rPr lang="en-US" sz="2400" b="0" u="sng" dirty="0">
                <a:latin typeface="Arial" charset="0"/>
                <a:ea typeface="Arial" charset="0"/>
                <a:cs typeface="Arial" charset="0"/>
              </a:rPr>
              <a:t>Upon completion of this session, you should be able to:</a:t>
            </a:r>
          </a:p>
          <a:p>
            <a:pPr marL="812810" indent="-350843" defTabSz="457206" eaLnBrk="1" fontAlgn="auto" hangingPunct="1">
              <a:spcBef>
                <a:spcPts val="1200"/>
              </a:spcBef>
              <a:spcAft>
                <a:spcPts val="0"/>
              </a:spcAft>
              <a:defRPr/>
            </a:pPr>
            <a:r>
              <a:rPr lang="en-US" b="0" dirty="0">
                <a:latin typeface="Arial" charset="0"/>
                <a:ea typeface="Arial" charset="0"/>
                <a:cs typeface="Arial" charset="0"/>
              </a:rPr>
              <a:t>Execute a notebook in the Watson Studio</a:t>
            </a:r>
          </a:p>
        </p:txBody>
      </p:sp>
      <p:sp>
        <p:nvSpPr>
          <p:cNvPr id="5" name="TextBox 4">
            <a:extLst>
              <a:ext uri="{FF2B5EF4-FFF2-40B4-BE49-F238E27FC236}">
                <a16:creationId xmlns:a16="http://schemas.microsoft.com/office/drawing/2014/main" id="{9EFF4E0C-2895-4D69-A5F7-19B0F7584BCF}"/>
              </a:ext>
            </a:extLst>
          </p:cNvPr>
          <p:cNvSpPr txBox="1"/>
          <p:nvPr/>
        </p:nvSpPr>
        <p:spPr>
          <a:xfrm>
            <a:off x="373062" y="2793194"/>
            <a:ext cx="8077200" cy="400110"/>
          </a:xfrm>
          <a:prstGeom prst="rect">
            <a:avLst/>
          </a:prstGeom>
          <a:noFill/>
        </p:spPr>
        <p:txBody>
          <a:bodyPr wrap="square" rtlCol="0">
            <a:spAutoFit/>
          </a:bodyPr>
          <a:lstStyle/>
          <a:p>
            <a:pPr marL="804872" indent="-342905">
              <a:spcBef>
                <a:spcPts val="1200"/>
              </a:spcBef>
              <a:buFont typeface="Arial" charset="0"/>
              <a:buChar char="•"/>
              <a:defRPr/>
            </a:pPr>
            <a:r>
              <a:rPr lang="en-US" sz="2000" dirty="0">
                <a:solidFill>
                  <a:srgbClr val="004266"/>
                </a:solidFill>
                <a:latin typeface="Arial" charset="0"/>
                <a:cs typeface="Arial" charset="0"/>
              </a:rPr>
              <a:t>Deploy a Machine Learning Model</a:t>
            </a:r>
          </a:p>
        </p:txBody>
      </p:sp>
      <p:sp>
        <p:nvSpPr>
          <p:cNvPr id="6" name="TextBox 5">
            <a:extLst>
              <a:ext uri="{FF2B5EF4-FFF2-40B4-BE49-F238E27FC236}">
                <a16:creationId xmlns:a16="http://schemas.microsoft.com/office/drawing/2014/main" id="{28318296-092F-4F70-A1AA-967E8BE25FAD}"/>
              </a:ext>
            </a:extLst>
          </p:cNvPr>
          <p:cNvSpPr txBox="1"/>
          <p:nvPr/>
        </p:nvSpPr>
        <p:spPr>
          <a:xfrm>
            <a:off x="373062" y="3486150"/>
            <a:ext cx="7696200" cy="707886"/>
          </a:xfrm>
          <a:prstGeom prst="rect">
            <a:avLst/>
          </a:prstGeom>
          <a:noFill/>
        </p:spPr>
        <p:txBody>
          <a:bodyPr wrap="square" rtlCol="0">
            <a:spAutoFit/>
          </a:bodyPr>
          <a:lstStyle/>
          <a:p>
            <a:pPr marL="804872" indent="-342905">
              <a:spcBef>
                <a:spcPts val="1200"/>
              </a:spcBef>
              <a:buFont typeface="Arial" panose="020B0604020202020204" pitchFamily="34" charset="0"/>
              <a:buChar char="•"/>
              <a:defRPr/>
            </a:pPr>
            <a:r>
              <a:rPr lang="en-US" sz="2000" dirty="0">
                <a:solidFill>
                  <a:srgbClr val="004266"/>
                </a:solidFill>
                <a:latin typeface="Arial" charset="0"/>
                <a:cs typeface="Arial" charset="0"/>
              </a:rPr>
              <a:t>Understand the Tools, Technology, and Processes involved in Data Science and Machine Learning</a:t>
            </a:r>
          </a:p>
        </p:txBody>
      </p:sp>
    </p:spTree>
    <p:extLst>
      <p:ext uri="{BB962C8B-B14F-4D97-AF65-F5344CB8AC3E}">
        <p14:creationId xmlns:p14="http://schemas.microsoft.com/office/powerpoint/2010/main" val="1545811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10"/>
          </p:nvPr>
        </p:nvSpPr>
        <p:spPr/>
        <p:txBody>
          <a:bodyPr/>
          <a:lstStyle/>
          <a:p>
            <a:r>
              <a:rPr lang="en-US" dirty="0"/>
              <a:t>Glossary</a:t>
            </a:r>
          </a:p>
          <a:p>
            <a:endParaRPr lang="en-US" dirty="0"/>
          </a:p>
        </p:txBody>
      </p:sp>
      <p:graphicFrame>
        <p:nvGraphicFramePr>
          <p:cNvPr id="3" name="Table 2">
            <a:extLst>
              <a:ext uri="{FF2B5EF4-FFF2-40B4-BE49-F238E27FC236}">
                <a16:creationId xmlns:a16="http://schemas.microsoft.com/office/drawing/2014/main" id="{6B2A4948-A976-4315-BEB7-BA9DCAF89D9A}"/>
              </a:ext>
            </a:extLst>
          </p:cNvPr>
          <p:cNvGraphicFramePr>
            <a:graphicFrameLocks noGrp="1"/>
          </p:cNvGraphicFramePr>
          <p:nvPr>
            <p:extLst>
              <p:ext uri="{D42A27DB-BD31-4B8C-83A1-F6EECF244321}">
                <p14:modId xmlns:p14="http://schemas.microsoft.com/office/powerpoint/2010/main" val="1516975295"/>
              </p:ext>
            </p:extLst>
          </p:nvPr>
        </p:nvGraphicFramePr>
        <p:xfrm>
          <a:off x="762000" y="1276350"/>
          <a:ext cx="7543801" cy="3657600"/>
        </p:xfrm>
        <a:graphic>
          <a:graphicData uri="http://schemas.openxmlformats.org/drawingml/2006/table">
            <a:tbl>
              <a:tblPr firstRow="1" bandRow="1">
                <a:tableStyleId>{22838BEF-8BB2-4498-84A7-C5851F593DF1}</a:tableStyleId>
              </a:tblPr>
              <a:tblGrid>
                <a:gridCol w="2057400">
                  <a:extLst>
                    <a:ext uri="{9D8B030D-6E8A-4147-A177-3AD203B41FA5}">
                      <a16:colId xmlns:a16="http://schemas.microsoft.com/office/drawing/2014/main" val="1388922655"/>
                    </a:ext>
                  </a:extLst>
                </a:gridCol>
                <a:gridCol w="5486401">
                  <a:extLst>
                    <a:ext uri="{9D8B030D-6E8A-4147-A177-3AD203B41FA5}">
                      <a16:colId xmlns:a16="http://schemas.microsoft.com/office/drawing/2014/main" val="1217940582"/>
                    </a:ext>
                  </a:extLst>
                </a:gridCol>
              </a:tblGrid>
              <a:tr h="370840">
                <a:tc>
                  <a:txBody>
                    <a:bodyPr/>
                    <a:lstStyle/>
                    <a:p>
                      <a:r>
                        <a:rPr lang="en-US" sz="1400" b="1" kern="1200" dirty="0">
                          <a:solidFill>
                            <a:schemeClr val="dk1"/>
                          </a:solidFill>
                          <a:latin typeface="+mn-lt"/>
                          <a:ea typeface="+mn-ea"/>
                          <a:cs typeface="+mn-cs"/>
                        </a:rPr>
                        <a:t>Analytics</a:t>
                      </a:r>
                    </a:p>
                  </a:txBody>
                  <a:tcPr/>
                </a:tc>
                <a:tc>
                  <a:txBody>
                    <a:bodyPr/>
                    <a:lstStyle/>
                    <a:p>
                      <a:r>
                        <a:rPr lang="en-US" sz="1200" b="0" kern="1200" dirty="0">
                          <a:effectLst/>
                        </a:rPr>
                        <a:t>The quantifiable informational inputs that use past data to identify possible trends that may provide valuable insight for future action.</a:t>
                      </a:r>
                      <a:endParaRPr lang="en-US" sz="1200" b="0" kern="1200" dirty="0">
                        <a:solidFill>
                          <a:schemeClr val="tx1"/>
                        </a:solidFill>
                        <a:effectLst/>
                        <a:latin typeface="+mn-lt"/>
                        <a:ea typeface="+mn-ea"/>
                        <a:cs typeface="+mn-cs"/>
                      </a:endParaRPr>
                    </a:p>
                  </a:txBody>
                  <a:tcPr/>
                </a:tc>
                <a:extLst>
                  <a:ext uri="{0D108BD9-81ED-4DB2-BD59-A6C34878D82A}">
                    <a16:rowId xmlns:a16="http://schemas.microsoft.com/office/drawing/2014/main" val="2664528517"/>
                  </a:ext>
                </a:extLst>
              </a:tr>
              <a:tr h="370840">
                <a:tc>
                  <a:txBody>
                    <a:bodyPr/>
                    <a:lstStyle/>
                    <a:p>
                      <a:r>
                        <a:rPr lang="en-US" sz="1400" b="1" kern="1200" dirty="0">
                          <a:solidFill>
                            <a:schemeClr val="tx1"/>
                          </a:solidFill>
                          <a:latin typeface="+mn-lt"/>
                          <a:ea typeface="+mn-ea"/>
                          <a:cs typeface="+mn-cs"/>
                        </a:rPr>
                        <a:t>Association Rules</a:t>
                      </a:r>
                    </a:p>
                  </a:txBody>
                  <a:tcPr/>
                </a:tc>
                <a:tc>
                  <a:txBody>
                    <a:bodyPr/>
                    <a:lstStyle/>
                    <a:p>
                      <a:r>
                        <a:rPr lang="en-US" sz="1200" kern="1200" dirty="0">
                          <a:solidFill>
                            <a:schemeClr val="dk1"/>
                          </a:solidFill>
                          <a:effectLst/>
                          <a:latin typeface="+mn-lt"/>
                          <a:ea typeface="+mn-ea"/>
                          <a:cs typeface="+mn-cs"/>
                        </a:rPr>
                        <a:t>Unsupervised learning technique to find similarities in data items based on frequent item sets.  It does not predict but is used for data exploration.  Most common example is market basket analysis.</a:t>
                      </a:r>
                    </a:p>
                  </a:txBody>
                  <a:tcPr/>
                </a:tc>
                <a:extLst>
                  <a:ext uri="{0D108BD9-81ED-4DB2-BD59-A6C34878D82A}">
                    <a16:rowId xmlns:a16="http://schemas.microsoft.com/office/drawing/2014/main" val="1569821112"/>
                  </a:ext>
                </a:extLst>
              </a:tr>
              <a:tr h="370840">
                <a:tc>
                  <a:txBody>
                    <a:bodyPr/>
                    <a:lstStyle/>
                    <a:p>
                      <a:r>
                        <a:rPr lang="en-US" sz="1400" b="1" kern="1200" dirty="0"/>
                        <a:t>Classification</a:t>
                      </a:r>
                      <a:endParaRPr lang="en-US" sz="1400" b="1" kern="1200" dirty="0">
                        <a:solidFill>
                          <a:schemeClr val="tx1"/>
                        </a:solidFill>
                        <a:latin typeface="+mn-lt"/>
                        <a:ea typeface="+mn-ea"/>
                        <a:cs typeface="+mn-cs"/>
                      </a:endParaRPr>
                    </a:p>
                  </a:txBody>
                  <a:tcPr/>
                </a:tc>
                <a:tc>
                  <a:txBody>
                    <a:bodyPr/>
                    <a:lstStyle/>
                    <a:p>
                      <a:r>
                        <a:rPr lang="en-US" sz="1200" kern="1200" dirty="0">
                          <a:effectLst/>
                        </a:rPr>
                        <a:t>Supervised learning technique that identifies to which of a set of categories a new observation belongs, on the basis of a training set of data containing observations whose category membership is known.</a:t>
                      </a:r>
                      <a:endParaRPr lang="en-US" sz="1200" b="0" kern="1200" dirty="0">
                        <a:solidFill>
                          <a:schemeClr val="tx1"/>
                        </a:solidFill>
                        <a:effectLst/>
                        <a:latin typeface="+mn-lt"/>
                        <a:ea typeface="+mn-ea"/>
                        <a:cs typeface="+mn-cs"/>
                      </a:endParaRPr>
                    </a:p>
                  </a:txBody>
                  <a:tcPr/>
                </a:tc>
                <a:extLst>
                  <a:ext uri="{0D108BD9-81ED-4DB2-BD59-A6C34878D82A}">
                    <a16:rowId xmlns:a16="http://schemas.microsoft.com/office/drawing/2014/main" val="2742624235"/>
                  </a:ext>
                </a:extLst>
              </a:tr>
              <a:tr h="370840">
                <a:tc>
                  <a:txBody>
                    <a:bodyPr/>
                    <a:lstStyle/>
                    <a:p>
                      <a:r>
                        <a:rPr lang="en-US" sz="1400" b="1" kern="1200" dirty="0">
                          <a:solidFill>
                            <a:schemeClr val="tx1"/>
                          </a:solidFill>
                          <a:latin typeface="+mn-lt"/>
                          <a:ea typeface="+mn-ea"/>
                          <a:cs typeface="+mn-cs"/>
                        </a:rPr>
                        <a:t>Clustering</a:t>
                      </a:r>
                    </a:p>
                  </a:txBody>
                  <a:tcPr/>
                </a:tc>
                <a:tc>
                  <a:txBody>
                    <a:bodyPr/>
                    <a:lstStyle/>
                    <a:p>
                      <a:r>
                        <a:rPr lang="en-US" sz="1200" kern="1200" dirty="0">
                          <a:solidFill>
                            <a:schemeClr val="dk1"/>
                          </a:solidFill>
                          <a:effectLst/>
                          <a:latin typeface="+mn-lt"/>
                          <a:ea typeface="+mn-ea"/>
                          <a:cs typeface="+mn-cs"/>
                        </a:rPr>
                        <a:t>Unsupervised learning technique to find similarities based on the proximity of features in a dataset.  It cannot make predictions and is used for data exploration.</a:t>
                      </a:r>
                    </a:p>
                  </a:txBody>
                  <a:tcPr/>
                </a:tc>
                <a:extLst>
                  <a:ext uri="{0D108BD9-81ED-4DB2-BD59-A6C34878D82A}">
                    <a16:rowId xmlns:a16="http://schemas.microsoft.com/office/drawing/2014/main" val="1622942922"/>
                  </a:ext>
                </a:extLst>
              </a:tr>
              <a:tr h="370840">
                <a:tc>
                  <a:txBody>
                    <a:bodyPr/>
                    <a:lstStyle/>
                    <a:p>
                      <a:r>
                        <a:rPr lang="en-US" sz="1400" b="1" kern="1200" dirty="0"/>
                        <a:t>Collinearity</a:t>
                      </a:r>
                      <a:endParaRPr lang="en-US" sz="1400" b="1" kern="1200" dirty="0">
                        <a:solidFill>
                          <a:schemeClr val="tx1"/>
                        </a:solidFill>
                        <a:latin typeface="+mn-lt"/>
                        <a:ea typeface="+mn-ea"/>
                        <a:cs typeface="+mn-cs"/>
                      </a:endParaRPr>
                    </a:p>
                  </a:txBody>
                  <a:tcPr/>
                </a:tc>
                <a:tc>
                  <a:txBody>
                    <a:bodyPr/>
                    <a:lstStyle/>
                    <a:p>
                      <a:r>
                        <a:rPr lang="en-US" sz="1200" kern="1200" dirty="0">
                          <a:effectLst/>
                        </a:rPr>
                        <a:t>Refers to a linear relationship between two or more independent variables (multi-collinearity). When this exists in a data set, it can cause a model to be less accurate.</a:t>
                      </a:r>
                      <a:endParaRPr lang="en-US" sz="1200" b="0" kern="1200" dirty="0">
                        <a:solidFill>
                          <a:schemeClr val="tx1"/>
                        </a:solidFill>
                        <a:effectLst/>
                        <a:latin typeface="+mn-lt"/>
                        <a:ea typeface="+mn-ea"/>
                        <a:cs typeface="+mn-cs"/>
                      </a:endParaRPr>
                    </a:p>
                  </a:txBody>
                  <a:tcPr/>
                </a:tc>
                <a:extLst>
                  <a:ext uri="{0D108BD9-81ED-4DB2-BD59-A6C34878D82A}">
                    <a16:rowId xmlns:a16="http://schemas.microsoft.com/office/drawing/2014/main" val="3248911354"/>
                  </a:ext>
                </a:extLst>
              </a:tr>
              <a:tr h="370840">
                <a:tc>
                  <a:txBody>
                    <a:bodyPr/>
                    <a:lstStyle/>
                    <a:p>
                      <a:r>
                        <a:rPr lang="en-US" sz="1400" b="1" kern="1200" dirty="0">
                          <a:solidFill>
                            <a:schemeClr val="tx1"/>
                          </a:solidFill>
                          <a:latin typeface="+mn-lt"/>
                          <a:ea typeface="+mn-ea"/>
                          <a:cs typeface="+mn-cs"/>
                        </a:rPr>
                        <a:t>Correlation</a:t>
                      </a:r>
                    </a:p>
                  </a:txBody>
                  <a:tcPr/>
                </a:tc>
                <a:tc>
                  <a:txBody>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mn-lt"/>
                          <a:ea typeface="+mn-ea"/>
                          <a:cs typeface="+mn-cs"/>
                        </a:rPr>
                        <a:t>Statistical relationship that involves dependence and is most often used in reference to a linear relationship.  Example: Price and Demand.</a:t>
                      </a:r>
                    </a:p>
                    <a:p>
                      <a:endParaRPr lang="en-US" sz="1200" b="0" kern="1200" dirty="0">
                        <a:solidFill>
                          <a:schemeClr val="tx1"/>
                        </a:solidFill>
                        <a:effectLst/>
                        <a:latin typeface="+mn-lt"/>
                        <a:ea typeface="+mn-ea"/>
                        <a:cs typeface="+mn-cs"/>
                      </a:endParaRPr>
                    </a:p>
                  </a:txBody>
                  <a:tcPr/>
                </a:tc>
                <a:extLst>
                  <a:ext uri="{0D108BD9-81ED-4DB2-BD59-A6C34878D82A}">
                    <a16:rowId xmlns:a16="http://schemas.microsoft.com/office/drawing/2014/main" val="145209016"/>
                  </a:ext>
                </a:extLst>
              </a:tr>
            </a:tbl>
          </a:graphicData>
        </a:graphic>
      </p:graphicFrame>
    </p:spTree>
    <p:extLst>
      <p:ext uri="{BB962C8B-B14F-4D97-AF65-F5344CB8AC3E}">
        <p14:creationId xmlns:p14="http://schemas.microsoft.com/office/powerpoint/2010/main" val="19829200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10"/>
          </p:nvPr>
        </p:nvSpPr>
        <p:spPr/>
        <p:txBody>
          <a:bodyPr/>
          <a:lstStyle/>
          <a:p>
            <a:r>
              <a:rPr lang="en-US" dirty="0"/>
              <a:t>Glossary (cont.)</a:t>
            </a:r>
          </a:p>
          <a:p>
            <a:endParaRPr lang="en-US" dirty="0"/>
          </a:p>
        </p:txBody>
      </p:sp>
      <p:graphicFrame>
        <p:nvGraphicFramePr>
          <p:cNvPr id="3" name="Table 2">
            <a:extLst>
              <a:ext uri="{FF2B5EF4-FFF2-40B4-BE49-F238E27FC236}">
                <a16:creationId xmlns:a16="http://schemas.microsoft.com/office/drawing/2014/main" id="{6B2A4948-A976-4315-BEB7-BA9DCAF89D9A}"/>
              </a:ext>
            </a:extLst>
          </p:cNvPr>
          <p:cNvGraphicFramePr>
            <a:graphicFrameLocks noGrp="1"/>
          </p:cNvGraphicFramePr>
          <p:nvPr>
            <p:extLst>
              <p:ext uri="{D42A27DB-BD31-4B8C-83A1-F6EECF244321}">
                <p14:modId xmlns:p14="http://schemas.microsoft.com/office/powerpoint/2010/main" val="1273137752"/>
              </p:ext>
            </p:extLst>
          </p:nvPr>
        </p:nvGraphicFramePr>
        <p:xfrm>
          <a:off x="761999" y="1276350"/>
          <a:ext cx="7543801" cy="3119120"/>
        </p:xfrm>
        <a:graphic>
          <a:graphicData uri="http://schemas.openxmlformats.org/drawingml/2006/table">
            <a:tbl>
              <a:tblPr firstRow="1" bandRow="1">
                <a:tableStyleId>{22838BEF-8BB2-4498-84A7-C5851F593DF1}</a:tableStyleId>
              </a:tblPr>
              <a:tblGrid>
                <a:gridCol w="2057400">
                  <a:extLst>
                    <a:ext uri="{9D8B030D-6E8A-4147-A177-3AD203B41FA5}">
                      <a16:colId xmlns:a16="http://schemas.microsoft.com/office/drawing/2014/main" val="1388922655"/>
                    </a:ext>
                  </a:extLst>
                </a:gridCol>
                <a:gridCol w="5486401">
                  <a:extLst>
                    <a:ext uri="{9D8B030D-6E8A-4147-A177-3AD203B41FA5}">
                      <a16:colId xmlns:a16="http://schemas.microsoft.com/office/drawing/2014/main" val="1217940582"/>
                    </a:ext>
                  </a:extLst>
                </a:gridCol>
              </a:tblGrid>
              <a:tr h="370840">
                <a:tc>
                  <a:txBody>
                    <a:bodyPr/>
                    <a:lstStyle/>
                    <a:p>
                      <a:r>
                        <a:rPr lang="en-US" sz="1400" b="1" kern="1200" dirty="0">
                          <a:solidFill>
                            <a:schemeClr val="dk1"/>
                          </a:solidFill>
                          <a:latin typeface="+mn-lt"/>
                          <a:ea typeface="+mn-ea"/>
                          <a:cs typeface="+mn-cs"/>
                        </a:rPr>
                        <a:t>Data</a:t>
                      </a:r>
                    </a:p>
                  </a:txBody>
                  <a:tcPr/>
                </a:tc>
                <a:tc>
                  <a:txBody>
                    <a:bodyPr/>
                    <a:lstStyle/>
                    <a:p>
                      <a:r>
                        <a:rPr lang="en-US" sz="1200" b="0" kern="1200" dirty="0">
                          <a:solidFill>
                            <a:schemeClr val="dk1"/>
                          </a:solidFill>
                          <a:effectLst/>
                          <a:latin typeface="+mn-lt"/>
                          <a:ea typeface="+mn-ea"/>
                          <a:cs typeface="+mn-cs"/>
                        </a:rPr>
                        <a:t>Raw objective fact about an event.</a:t>
                      </a:r>
                    </a:p>
                  </a:txBody>
                  <a:tcPr/>
                </a:tc>
                <a:extLst>
                  <a:ext uri="{0D108BD9-81ED-4DB2-BD59-A6C34878D82A}">
                    <a16:rowId xmlns:a16="http://schemas.microsoft.com/office/drawing/2014/main" val="3865907786"/>
                  </a:ext>
                </a:extLst>
              </a:tr>
              <a:tr h="370840">
                <a:tc>
                  <a:txBody>
                    <a:bodyPr/>
                    <a:lstStyle/>
                    <a:p>
                      <a:r>
                        <a:rPr lang="en-US" sz="1400" b="1" kern="1200" dirty="0">
                          <a:solidFill>
                            <a:schemeClr val="dk1"/>
                          </a:solidFill>
                          <a:latin typeface="+mn-lt"/>
                          <a:ea typeface="+mn-ea"/>
                          <a:cs typeface="+mn-cs"/>
                        </a:rPr>
                        <a:t>Data Science</a:t>
                      </a:r>
                    </a:p>
                  </a:txBody>
                  <a:tcPr/>
                </a:tc>
                <a:tc>
                  <a:txBody>
                    <a:bodyPr/>
                    <a:lstStyle/>
                    <a:p>
                      <a:r>
                        <a:rPr lang="en-US" sz="1200" kern="1200" dirty="0">
                          <a:solidFill>
                            <a:schemeClr val="dk1"/>
                          </a:solidFill>
                          <a:effectLst/>
                          <a:latin typeface="+mn-lt"/>
                          <a:ea typeface="+mn-ea"/>
                          <a:cs typeface="+mn-cs"/>
                        </a:rPr>
                        <a:t>Interdisciplinary field about scientific methods, processes, and systems to extract knowledge or insights from data in various forms, either structured or unstructured.</a:t>
                      </a:r>
                    </a:p>
                  </a:txBody>
                  <a:tcPr/>
                </a:tc>
                <a:extLst>
                  <a:ext uri="{0D108BD9-81ED-4DB2-BD59-A6C34878D82A}">
                    <a16:rowId xmlns:a16="http://schemas.microsoft.com/office/drawing/2014/main" val="2664528517"/>
                  </a:ext>
                </a:extLst>
              </a:tr>
              <a:tr h="370840">
                <a:tc>
                  <a:txBody>
                    <a:bodyPr/>
                    <a:lstStyle/>
                    <a:p>
                      <a:r>
                        <a:rPr lang="en-US" sz="1400" b="1" kern="1200" dirty="0">
                          <a:solidFill>
                            <a:schemeClr val="tx1"/>
                          </a:solidFill>
                          <a:latin typeface="+mn-lt"/>
                          <a:ea typeface="+mn-ea"/>
                          <a:cs typeface="+mn-cs"/>
                        </a:rPr>
                        <a:t>Dependent Variable</a:t>
                      </a:r>
                    </a:p>
                  </a:txBody>
                  <a:tcPr/>
                </a:tc>
                <a:tc>
                  <a:txBody>
                    <a:bodyPr/>
                    <a:lstStyle/>
                    <a:p>
                      <a:r>
                        <a:rPr lang="en-US" sz="1200" kern="1200" dirty="0">
                          <a:solidFill>
                            <a:schemeClr val="dk1"/>
                          </a:solidFill>
                          <a:effectLst/>
                          <a:latin typeface="+mn-lt"/>
                          <a:ea typeface="+mn-ea"/>
                          <a:cs typeface="+mn-cs"/>
                        </a:rPr>
                        <a:t>The value of the variable is influenced by other variables.  Also referred to as the outcome or target.</a:t>
                      </a:r>
                    </a:p>
                  </a:txBody>
                  <a:tcPr/>
                </a:tc>
                <a:extLst>
                  <a:ext uri="{0D108BD9-81ED-4DB2-BD59-A6C34878D82A}">
                    <a16:rowId xmlns:a16="http://schemas.microsoft.com/office/drawing/2014/main" val="3547605322"/>
                  </a:ext>
                </a:extLst>
              </a:tr>
              <a:tr h="370840">
                <a:tc>
                  <a:txBody>
                    <a:bodyPr/>
                    <a:lstStyle/>
                    <a:p>
                      <a:r>
                        <a:rPr lang="en-US" sz="1400" b="1" kern="1200" dirty="0">
                          <a:solidFill>
                            <a:schemeClr val="tx1"/>
                          </a:solidFill>
                          <a:latin typeface="+mn-lt"/>
                          <a:ea typeface="+mn-ea"/>
                          <a:cs typeface="+mn-cs"/>
                        </a:rPr>
                        <a:t>Descriptive Statistics</a:t>
                      </a:r>
                    </a:p>
                  </a:txBody>
                  <a:tcPr/>
                </a:tc>
                <a:tc>
                  <a:txBody>
                    <a:bodyPr/>
                    <a:lstStyle/>
                    <a:p>
                      <a:r>
                        <a:rPr lang="en-US" sz="1200" kern="1200" dirty="0">
                          <a:solidFill>
                            <a:schemeClr val="dk1"/>
                          </a:solidFill>
                          <a:effectLst/>
                          <a:latin typeface="+mn-lt"/>
                          <a:ea typeface="+mn-ea"/>
                          <a:cs typeface="+mn-cs"/>
                        </a:rPr>
                        <a:t>Methods of organizing, summarizing and presenting information about data.</a:t>
                      </a:r>
                    </a:p>
                  </a:txBody>
                  <a:tcPr/>
                </a:tc>
                <a:extLst>
                  <a:ext uri="{0D108BD9-81ED-4DB2-BD59-A6C34878D82A}">
                    <a16:rowId xmlns:a16="http://schemas.microsoft.com/office/drawing/2014/main" val="1569821112"/>
                  </a:ext>
                </a:extLst>
              </a:tr>
              <a:tr h="370840">
                <a:tc>
                  <a:txBody>
                    <a:bodyPr/>
                    <a:lstStyle/>
                    <a:p>
                      <a:r>
                        <a:rPr lang="en-US" sz="1400" b="1" kern="1200" dirty="0"/>
                        <a:t>Ensemble</a:t>
                      </a:r>
                      <a:endParaRPr lang="en-US" sz="1400" b="1" kern="1200" dirty="0">
                        <a:solidFill>
                          <a:schemeClr val="tx1"/>
                        </a:solidFill>
                        <a:latin typeface="+mn-lt"/>
                        <a:ea typeface="+mn-ea"/>
                        <a:cs typeface="+mn-cs"/>
                      </a:endParaRPr>
                    </a:p>
                  </a:txBody>
                  <a:tcPr/>
                </a:tc>
                <a:tc>
                  <a:txBody>
                    <a:bodyPr/>
                    <a:lstStyle/>
                    <a:p>
                      <a:r>
                        <a:rPr lang="en-US" sz="1200" kern="1200" dirty="0">
                          <a:solidFill>
                            <a:schemeClr val="dk1"/>
                          </a:solidFill>
                          <a:effectLst/>
                          <a:latin typeface="+mn-lt"/>
                          <a:ea typeface="+mn-ea"/>
                          <a:cs typeface="+mn-cs"/>
                        </a:rPr>
                        <a:t>Machine learning technique that combines multiple models (weak learners) to make an overall strong learner.  The models may use all the same or different algorithms and the training data may be all the same or resampled.  Most common example is Random Forests.</a:t>
                      </a:r>
                    </a:p>
                  </a:txBody>
                  <a:tcPr/>
                </a:tc>
                <a:extLst>
                  <a:ext uri="{0D108BD9-81ED-4DB2-BD59-A6C34878D82A}">
                    <a16:rowId xmlns:a16="http://schemas.microsoft.com/office/drawing/2014/main" val="3248911354"/>
                  </a:ext>
                </a:extLst>
              </a:tr>
              <a:tr h="370840">
                <a:tc>
                  <a:txBody>
                    <a:bodyPr/>
                    <a:lstStyle/>
                    <a:p>
                      <a:r>
                        <a:rPr lang="en-US" sz="1400" b="1" kern="1200" dirty="0">
                          <a:solidFill>
                            <a:schemeClr val="tx1"/>
                          </a:solidFill>
                          <a:latin typeface="+mn-lt"/>
                          <a:ea typeface="+mn-ea"/>
                          <a:cs typeface="+mn-cs"/>
                        </a:rPr>
                        <a:t>Independent Variable</a:t>
                      </a:r>
                    </a:p>
                  </a:txBody>
                  <a:tcPr/>
                </a:tc>
                <a:tc>
                  <a:txBody>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mn-lt"/>
                          <a:ea typeface="+mn-ea"/>
                          <a:cs typeface="+mn-cs"/>
                        </a:rPr>
                        <a:t>The value of the variable is not influenced by other variables.  These variables may influence dependent variables.</a:t>
                      </a:r>
                    </a:p>
                  </a:txBody>
                  <a:tcPr/>
                </a:tc>
                <a:extLst>
                  <a:ext uri="{0D108BD9-81ED-4DB2-BD59-A6C34878D82A}">
                    <a16:rowId xmlns:a16="http://schemas.microsoft.com/office/drawing/2014/main" val="145209016"/>
                  </a:ext>
                </a:extLst>
              </a:tr>
            </a:tbl>
          </a:graphicData>
        </a:graphic>
      </p:graphicFrame>
    </p:spTree>
    <p:extLst>
      <p:ext uri="{BB962C8B-B14F-4D97-AF65-F5344CB8AC3E}">
        <p14:creationId xmlns:p14="http://schemas.microsoft.com/office/powerpoint/2010/main" val="39803762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10"/>
          </p:nvPr>
        </p:nvSpPr>
        <p:spPr/>
        <p:txBody>
          <a:bodyPr/>
          <a:lstStyle/>
          <a:p>
            <a:r>
              <a:rPr lang="en-US" dirty="0"/>
              <a:t>Glossary (cont.)</a:t>
            </a:r>
          </a:p>
          <a:p>
            <a:endParaRPr lang="en-US" dirty="0"/>
          </a:p>
        </p:txBody>
      </p:sp>
      <p:graphicFrame>
        <p:nvGraphicFramePr>
          <p:cNvPr id="3" name="Table 2">
            <a:extLst>
              <a:ext uri="{FF2B5EF4-FFF2-40B4-BE49-F238E27FC236}">
                <a16:creationId xmlns:a16="http://schemas.microsoft.com/office/drawing/2014/main" id="{6B2A4948-A976-4315-BEB7-BA9DCAF89D9A}"/>
              </a:ext>
            </a:extLst>
          </p:cNvPr>
          <p:cNvGraphicFramePr>
            <a:graphicFrameLocks noGrp="1"/>
          </p:cNvGraphicFramePr>
          <p:nvPr>
            <p:extLst>
              <p:ext uri="{D42A27DB-BD31-4B8C-83A1-F6EECF244321}">
                <p14:modId xmlns:p14="http://schemas.microsoft.com/office/powerpoint/2010/main" val="1844326049"/>
              </p:ext>
            </p:extLst>
          </p:nvPr>
        </p:nvGraphicFramePr>
        <p:xfrm>
          <a:off x="761999" y="1276350"/>
          <a:ext cx="7543801" cy="3495040"/>
        </p:xfrm>
        <a:graphic>
          <a:graphicData uri="http://schemas.openxmlformats.org/drawingml/2006/table">
            <a:tbl>
              <a:tblPr firstRow="1" bandRow="1">
                <a:tableStyleId>{22838BEF-8BB2-4498-84A7-C5851F593DF1}</a:tableStyleId>
              </a:tblPr>
              <a:tblGrid>
                <a:gridCol w="2057400">
                  <a:extLst>
                    <a:ext uri="{9D8B030D-6E8A-4147-A177-3AD203B41FA5}">
                      <a16:colId xmlns:a16="http://schemas.microsoft.com/office/drawing/2014/main" val="1388922655"/>
                    </a:ext>
                  </a:extLst>
                </a:gridCol>
                <a:gridCol w="5486401">
                  <a:extLst>
                    <a:ext uri="{9D8B030D-6E8A-4147-A177-3AD203B41FA5}">
                      <a16:colId xmlns:a16="http://schemas.microsoft.com/office/drawing/2014/main" val="1217940582"/>
                    </a:ext>
                  </a:extLst>
                </a:gridCol>
              </a:tblGrid>
              <a:tr h="370840">
                <a:tc>
                  <a:txBody>
                    <a:bodyPr/>
                    <a:lstStyle/>
                    <a:p>
                      <a:r>
                        <a:rPr lang="en-US" sz="1400" b="1" kern="1200" dirty="0">
                          <a:solidFill>
                            <a:schemeClr val="dk1"/>
                          </a:solidFill>
                          <a:latin typeface="+mn-lt"/>
                          <a:ea typeface="+mn-ea"/>
                          <a:cs typeface="+mn-cs"/>
                        </a:rPr>
                        <a:t>Inferential Statistics</a:t>
                      </a:r>
                    </a:p>
                  </a:txBody>
                  <a:tcPr/>
                </a:tc>
                <a:tc>
                  <a:txBody>
                    <a:bodyPr/>
                    <a:lstStyle/>
                    <a:p>
                      <a:r>
                        <a:rPr lang="en-US" sz="1200" b="0" kern="1200" dirty="0">
                          <a:solidFill>
                            <a:schemeClr val="dk1"/>
                          </a:solidFill>
                          <a:effectLst/>
                          <a:latin typeface="+mn-lt"/>
                          <a:ea typeface="+mn-ea"/>
                          <a:cs typeface="+mn-cs"/>
                        </a:rPr>
                        <a:t>Methods to determine something about a population from a sample.</a:t>
                      </a:r>
                    </a:p>
                  </a:txBody>
                  <a:tcPr/>
                </a:tc>
                <a:extLst>
                  <a:ext uri="{0D108BD9-81ED-4DB2-BD59-A6C34878D82A}">
                    <a16:rowId xmlns:a16="http://schemas.microsoft.com/office/drawing/2014/main" val="2664528517"/>
                  </a:ext>
                </a:extLst>
              </a:tr>
              <a:tr h="370840">
                <a:tc>
                  <a:txBody>
                    <a:bodyPr/>
                    <a:lstStyle/>
                    <a:p>
                      <a:r>
                        <a:rPr lang="en-US" sz="1400" b="1" kern="1200" dirty="0">
                          <a:solidFill>
                            <a:schemeClr val="tx1"/>
                          </a:solidFill>
                          <a:latin typeface="+mn-lt"/>
                          <a:ea typeface="+mn-ea"/>
                          <a:cs typeface="+mn-cs"/>
                        </a:rPr>
                        <a:t>Information</a:t>
                      </a:r>
                    </a:p>
                  </a:txBody>
                  <a:tcPr/>
                </a:tc>
                <a:tc>
                  <a:txBody>
                    <a:bodyPr/>
                    <a:lstStyle/>
                    <a:p>
                      <a:r>
                        <a:rPr lang="en-US" sz="1200" kern="1200" dirty="0">
                          <a:solidFill>
                            <a:schemeClr val="dk1"/>
                          </a:solidFill>
                          <a:effectLst/>
                          <a:latin typeface="+mn-lt"/>
                          <a:ea typeface="+mn-ea"/>
                          <a:cs typeface="+mn-cs"/>
                        </a:rPr>
                        <a:t>Data with interpretation: useful, organized, and structured.</a:t>
                      </a:r>
                    </a:p>
                  </a:txBody>
                  <a:tcPr/>
                </a:tc>
                <a:extLst>
                  <a:ext uri="{0D108BD9-81ED-4DB2-BD59-A6C34878D82A}">
                    <a16:rowId xmlns:a16="http://schemas.microsoft.com/office/drawing/2014/main" val="3547605322"/>
                  </a:ext>
                </a:extLst>
              </a:tr>
              <a:tr h="370840">
                <a:tc>
                  <a:txBody>
                    <a:bodyPr/>
                    <a:lstStyle/>
                    <a:p>
                      <a:r>
                        <a:rPr lang="en-US" sz="1400" b="1" kern="1200" dirty="0">
                          <a:solidFill>
                            <a:schemeClr val="tx1"/>
                          </a:solidFill>
                          <a:latin typeface="+mn-lt"/>
                          <a:ea typeface="+mn-ea"/>
                          <a:cs typeface="+mn-cs"/>
                        </a:rPr>
                        <a:t>Knowledge</a:t>
                      </a:r>
                    </a:p>
                  </a:txBody>
                  <a:tcPr/>
                </a:tc>
                <a:tc>
                  <a:txBody>
                    <a:bodyPr/>
                    <a:lstStyle/>
                    <a:p>
                      <a:r>
                        <a:rPr lang="en-US" sz="1200" kern="1200" dirty="0">
                          <a:solidFill>
                            <a:schemeClr val="dk1"/>
                          </a:solidFill>
                          <a:effectLst/>
                          <a:latin typeface="+mn-lt"/>
                          <a:ea typeface="+mn-ea"/>
                          <a:cs typeface="+mn-cs"/>
                        </a:rPr>
                        <a:t>Information with context, it has understanding and meaning.</a:t>
                      </a:r>
                    </a:p>
                  </a:txBody>
                  <a:tcPr/>
                </a:tc>
                <a:extLst>
                  <a:ext uri="{0D108BD9-81ED-4DB2-BD59-A6C34878D82A}">
                    <a16:rowId xmlns:a16="http://schemas.microsoft.com/office/drawing/2014/main" val="1569821112"/>
                  </a:ext>
                </a:extLst>
              </a:tr>
              <a:tr h="370840">
                <a:tc>
                  <a:txBody>
                    <a:bodyPr/>
                    <a:lstStyle/>
                    <a:p>
                      <a:r>
                        <a:rPr lang="en-US" sz="1400" b="1" kern="1200" dirty="0"/>
                        <a:t>Kurtosis</a:t>
                      </a:r>
                      <a:endParaRPr lang="en-US" sz="1400" b="1" kern="1200" dirty="0">
                        <a:solidFill>
                          <a:schemeClr val="tx1"/>
                        </a:solidFill>
                        <a:latin typeface="+mn-lt"/>
                        <a:ea typeface="+mn-ea"/>
                        <a:cs typeface="+mn-cs"/>
                      </a:endParaRPr>
                    </a:p>
                  </a:txBody>
                  <a:tcPr/>
                </a:tc>
                <a:tc>
                  <a:txBody>
                    <a:bodyPr/>
                    <a:lstStyle/>
                    <a:p>
                      <a:r>
                        <a:rPr lang="en-US" sz="1200" u="none" kern="1200" dirty="0">
                          <a:solidFill>
                            <a:schemeClr val="dk1"/>
                          </a:solidFill>
                          <a:effectLst/>
                          <a:latin typeface="+mn-lt"/>
                          <a:ea typeface="+mn-ea"/>
                          <a:cs typeface="+mn-cs"/>
                        </a:rPr>
                        <a:t>A measure of the "</a:t>
                      </a:r>
                      <a:r>
                        <a:rPr lang="en-US" sz="1200" u="none" kern="1200" dirty="0" err="1">
                          <a:solidFill>
                            <a:schemeClr val="dk1"/>
                          </a:solidFill>
                          <a:effectLst/>
                          <a:latin typeface="+mn-lt"/>
                          <a:ea typeface="+mn-ea"/>
                          <a:cs typeface="+mn-cs"/>
                        </a:rPr>
                        <a:t>tailedness</a:t>
                      </a:r>
                      <a:r>
                        <a:rPr lang="en-US" sz="1200" u="none" kern="1200" dirty="0">
                          <a:solidFill>
                            <a:schemeClr val="dk1"/>
                          </a:solidFill>
                          <a:effectLst/>
                          <a:latin typeface="+mn-lt"/>
                          <a:ea typeface="+mn-ea"/>
                          <a:cs typeface="+mn-cs"/>
                        </a:rPr>
                        <a:t>" of the probability distribution of a real-valued random variable.</a:t>
                      </a:r>
                    </a:p>
                  </a:txBody>
                  <a:tcPr/>
                </a:tc>
                <a:extLst>
                  <a:ext uri="{0D108BD9-81ED-4DB2-BD59-A6C34878D82A}">
                    <a16:rowId xmlns:a16="http://schemas.microsoft.com/office/drawing/2014/main" val="3248911354"/>
                  </a:ext>
                </a:extLst>
              </a:tr>
              <a:tr h="370840">
                <a:tc>
                  <a:txBody>
                    <a:bodyPr/>
                    <a:lstStyle/>
                    <a:p>
                      <a:r>
                        <a:rPr lang="en-US" sz="1400" b="1" kern="1200" dirty="0">
                          <a:solidFill>
                            <a:schemeClr val="tx1"/>
                          </a:solidFill>
                          <a:latin typeface="+mn-lt"/>
                          <a:ea typeface="+mn-ea"/>
                          <a:cs typeface="+mn-cs"/>
                        </a:rPr>
                        <a:t>Labeled Data</a:t>
                      </a:r>
                    </a:p>
                  </a:txBody>
                  <a:tcPr/>
                </a:tc>
                <a:tc>
                  <a:txBody>
                    <a:bodyPr/>
                    <a:lstStyle/>
                    <a:p>
                      <a:r>
                        <a:rPr lang="en-US" sz="1200" u="none" kern="1200" dirty="0">
                          <a:solidFill>
                            <a:schemeClr val="dk1"/>
                          </a:solidFill>
                          <a:effectLst/>
                          <a:latin typeface="+mn-lt"/>
                          <a:ea typeface="+mn-ea"/>
                          <a:cs typeface="+mn-cs"/>
                        </a:rPr>
                        <a:t>Data that has been identified and assigned a label.</a:t>
                      </a:r>
                    </a:p>
                  </a:txBody>
                  <a:tcPr/>
                </a:tc>
                <a:extLst>
                  <a:ext uri="{0D108BD9-81ED-4DB2-BD59-A6C34878D82A}">
                    <a16:rowId xmlns:a16="http://schemas.microsoft.com/office/drawing/2014/main" val="3592122812"/>
                  </a:ext>
                </a:extLst>
              </a:tr>
              <a:tr h="370840">
                <a:tc>
                  <a:txBody>
                    <a:bodyPr/>
                    <a:lstStyle/>
                    <a:p>
                      <a:r>
                        <a:rPr lang="en-US" sz="1400" b="1" kern="1200" dirty="0">
                          <a:solidFill>
                            <a:schemeClr val="tx1"/>
                          </a:solidFill>
                          <a:latin typeface="+mn-lt"/>
                          <a:ea typeface="+mn-ea"/>
                          <a:cs typeface="+mn-cs"/>
                        </a:rPr>
                        <a:t>Machine Learning</a:t>
                      </a:r>
                    </a:p>
                  </a:txBody>
                  <a:tcPr/>
                </a:tc>
                <a:tc>
                  <a:txBody>
                    <a:bodyPr/>
                    <a:lstStyle/>
                    <a:p>
                      <a:r>
                        <a:rPr lang="en-US" sz="1200" u="none" kern="1200" dirty="0">
                          <a:solidFill>
                            <a:schemeClr val="dk1"/>
                          </a:solidFill>
                          <a:effectLst/>
                          <a:latin typeface="+mn-lt"/>
                          <a:ea typeface="+mn-ea"/>
                          <a:cs typeface="+mn-cs"/>
                        </a:rPr>
                        <a:t>The field of study that gives computers the ability to learn without being explicitly programmed.</a:t>
                      </a:r>
                    </a:p>
                  </a:txBody>
                  <a:tcPr/>
                </a:tc>
                <a:extLst>
                  <a:ext uri="{0D108BD9-81ED-4DB2-BD59-A6C34878D82A}">
                    <a16:rowId xmlns:a16="http://schemas.microsoft.com/office/drawing/2014/main" val="145209016"/>
                  </a:ext>
                </a:extLst>
              </a:tr>
              <a:tr h="370840">
                <a:tc>
                  <a:txBody>
                    <a:bodyPr/>
                    <a:lstStyle/>
                    <a:p>
                      <a:r>
                        <a:rPr lang="en-US" sz="1400" b="1" kern="1200" dirty="0">
                          <a:solidFill>
                            <a:schemeClr val="tx1"/>
                          </a:solidFill>
                          <a:latin typeface="+mn-lt"/>
                          <a:ea typeface="+mn-ea"/>
                          <a:cs typeface="+mn-cs"/>
                        </a:rPr>
                        <a:t>Mean</a:t>
                      </a:r>
                    </a:p>
                  </a:txBody>
                  <a:tcPr/>
                </a:tc>
                <a:tc>
                  <a:txBody>
                    <a:bodyPr/>
                    <a:lstStyle/>
                    <a:p>
                      <a:r>
                        <a:rPr lang="en-US" sz="1200" u="none" kern="1200" dirty="0">
                          <a:solidFill>
                            <a:schemeClr val="dk1"/>
                          </a:solidFill>
                          <a:effectLst/>
                          <a:latin typeface="+mn-lt"/>
                          <a:ea typeface="+mn-ea"/>
                          <a:cs typeface="+mn-cs"/>
                        </a:rPr>
                        <a:t>The quotient of the sum of the data points and the number of data points; another name for the average.</a:t>
                      </a:r>
                    </a:p>
                  </a:txBody>
                  <a:tcPr/>
                </a:tc>
                <a:extLst>
                  <a:ext uri="{0D108BD9-81ED-4DB2-BD59-A6C34878D82A}">
                    <a16:rowId xmlns:a16="http://schemas.microsoft.com/office/drawing/2014/main" val="2232029320"/>
                  </a:ext>
                </a:extLst>
              </a:tr>
              <a:tr h="370840">
                <a:tc>
                  <a:txBody>
                    <a:bodyPr/>
                    <a:lstStyle/>
                    <a:p>
                      <a:r>
                        <a:rPr lang="en-US" sz="1400" b="1" kern="1200" dirty="0">
                          <a:solidFill>
                            <a:schemeClr val="tx1"/>
                          </a:solidFill>
                          <a:latin typeface="+mn-lt"/>
                          <a:ea typeface="+mn-ea"/>
                          <a:cs typeface="+mn-cs"/>
                        </a:rPr>
                        <a:t>Median</a:t>
                      </a:r>
                    </a:p>
                  </a:txBody>
                  <a:tcPr/>
                </a:tc>
                <a:tc>
                  <a:txBody>
                    <a:bodyPr/>
                    <a:lstStyle/>
                    <a:p>
                      <a:r>
                        <a:rPr lang="en-US" sz="1200" u="none" kern="1200" dirty="0">
                          <a:solidFill>
                            <a:schemeClr val="dk1"/>
                          </a:solidFill>
                          <a:effectLst/>
                          <a:latin typeface="+mn-lt"/>
                          <a:ea typeface="+mn-ea"/>
                          <a:cs typeface="+mn-cs"/>
                        </a:rPr>
                        <a:t>When the data are arranged in sorted order, the median is that data point at which 50% of the data points are either less than or greater than that data point; the data point in the middle.</a:t>
                      </a:r>
                    </a:p>
                  </a:txBody>
                  <a:tcPr/>
                </a:tc>
                <a:extLst>
                  <a:ext uri="{0D108BD9-81ED-4DB2-BD59-A6C34878D82A}">
                    <a16:rowId xmlns:a16="http://schemas.microsoft.com/office/drawing/2014/main" val="2674933345"/>
                  </a:ext>
                </a:extLst>
              </a:tr>
            </a:tbl>
          </a:graphicData>
        </a:graphic>
      </p:graphicFrame>
    </p:spTree>
    <p:extLst>
      <p:ext uri="{BB962C8B-B14F-4D97-AF65-F5344CB8AC3E}">
        <p14:creationId xmlns:p14="http://schemas.microsoft.com/office/powerpoint/2010/main" val="13088173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10"/>
          </p:nvPr>
        </p:nvSpPr>
        <p:spPr/>
        <p:txBody>
          <a:bodyPr/>
          <a:lstStyle/>
          <a:p>
            <a:r>
              <a:rPr lang="en-US" dirty="0"/>
              <a:t>Glossary (cont.)</a:t>
            </a:r>
          </a:p>
          <a:p>
            <a:endParaRPr lang="en-US" dirty="0"/>
          </a:p>
        </p:txBody>
      </p:sp>
      <p:graphicFrame>
        <p:nvGraphicFramePr>
          <p:cNvPr id="3" name="Table 2">
            <a:extLst>
              <a:ext uri="{FF2B5EF4-FFF2-40B4-BE49-F238E27FC236}">
                <a16:creationId xmlns:a16="http://schemas.microsoft.com/office/drawing/2014/main" id="{6B2A4948-A976-4315-BEB7-BA9DCAF89D9A}"/>
              </a:ext>
            </a:extLst>
          </p:cNvPr>
          <p:cNvGraphicFramePr>
            <a:graphicFrameLocks noGrp="1"/>
          </p:cNvGraphicFramePr>
          <p:nvPr>
            <p:extLst>
              <p:ext uri="{D42A27DB-BD31-4B8C-83A1-F6EECF244321}">
                <p14:modId xmlns:p14="http://schemas.microsoft.com/office/powerpoint/2010/main" val="289371521"/>
              </p:ext>
            </p:extLst>
          </p:nvPr>
        </p:nvGraphicFramePr>
        <p:xfrm>
          <a:off x="761999" y="1276350"/>
          <a:ext cx="7543801" cy="3083560"/>
        </p:xfrm>
        <a:graphic>
          <a:graphicData uri="http://schemas.openxmlformats.org/drawingml/2006/table">
            <a:tbl>
              <a:tblPr firstRow="1" bandRow="1">
                <a:tableStyleId>{22838BEF-8BB2-4498-84A7-C5851F593DF1}</a:tableStyleId>
              </a:tblPr>
              <a:tblGrid>
                <a:gridCol w="2057400">
                  <a:extLst>
                    <a:ext uri="{9D8B030D-6E8A-4147-A177-3AD203B41FA5}">
                      <a16:colId xmlns:a16="http://schemas.microsoft.com/office/drawing/2014/main" val="1388922655"/>
                    </a:ext>
                  </a:extLst>
                </a:gridCol>
                <a:gridCol w="5486401">
                  <a:extLst>
                    <a:ext uri="{9D8B030D-6E8A-4147-A177-3AD203B41FA5}">
                      <a16:colId xmlns:a16="http://schemas.microsoft.com/office/drawing/2014/main" val="1217940582"/>
                    </a:ext>
                  </a:extLst>
                </a:gridCol>
              </a:tblGrid>
              <a:tr h="370840">
                <a:tc>
                  <a:txBody>
                    <a:bodyPr/>
                    <a:lstStyle/>
                    <a:p>
                      <a:r>
                        <a:rPr lang="en-US" sz="1400" b="1" kern="1200" dirty="0">
                          <a:solidFill>
                            <a:schemeClr val="dk1"/>
                          </a:solidFill>
                          <a:latin typeface="+mn-lt"/>
                          <a:ea typeface="+mn-ea"/>
                          <a:cs typeface="+mn-cs"/>
                        </a:rPr>
                        <a:t>Mode</a:t>
                      </a:r>
                    </a:p>
                  </a:txBody>
                  <a:tcPr/>
                </a:tc>
                <a:tc>
                  <a:txBody>
                    <a:bodyPr/>
                    <a:lstStyle/>
                    <a:p>
                      <a:r>
                        <a:rPr lang="en-US" sz="1200" b="0" kern="1200" dirty="0">
                          <a:solidFill>
                            <a:schemeClr val="dk1"/>
                          </a:solidFill>
                          <a:effectLst/>
                          <a:latin typeface="+mn-lt"/>
                          <a:ea typeface="+mn-ea"/>
                          <a:cs typeface="+mn-cs"/>
                        </a:rPr>
                        <a:t>The data point that occurs most frequently.  There can be more than one mode.</a:t>
                      </a:r>
                    </a:p>
                  </a:txBody>
                  <a:tcPr/>
                </a:tc>
                <a:extLst>
                  <a:ext uri="{0D108BD9-81ED-4DB2-BD59-A6C34878D82A}">
                    <a16:rowId xmlns:a16="http://schemas.microsoft.com/office/drawing/2014/main" val="2664528517"/>
                  </a:ext>
                </a:extLst>
              </a:tr>
              <a:tr h="370840">
                <a:tc>
                  <a:txBody>
                    <a:bodyPr/>
                    <a:lstStyle/>
                    <a:p>
                      <a:r>
                        <a:rPr lang="en-US" sz="1400" b="1" kern="1200" dirty="0">
                          <a:solidFill>
                            <a:schemeClr val="tx1"/>
                          </a:solidFill>
                          <a:latin typeface="+mn-lt"/>
                          <a:ea typeface="+mn-ea"/>
                          <a:cs typeface="+mn-cs"/>
                        </a:rPr>
                        <a:t>Quasi-Structured Data</a:t>
                      </a:r>
                    </a:p>
                  </a:txBody>
                  <a:tcPr/>
                </a:tc>
                <a:tc>
                  <a:txBody>
                    <a:bodyPr/>
                    <a:lstStyle/>
                    <a:p>
                      <a:r>
                        <a:rPr lang="en-US" sz="1200" kern="1200" dirty="0">
                          <a:solidFill>
                            <a:schemeClr val="dk1"/>
                          </a:solidFill>
                          <a:effectLst/>
                          <a:latin typeface="+mn-lt"/>
                          <a:ea typeface="+mn-ea"/>
                          <a:cs typeface="+mn-cs"/>
                        </a:rPr>
                        <a:t>Textual data with erratic data formats, can be formatted with effort, tools, and time.</a:t>
                      </a:r>
                    </a:p>
                  </a:txBody>
                  <a:tcPr/>
                </a:tc>
                <a:extLst>
                  <a:ext uri="{0D108BD9-81ED-4DB2-BD59-A6C34878D82A}">
                    <a16:rowId xmlns:a16="http://schemas.microsoft.com/office/drawing/2014/main" val="3547605322"/>
                  </a:ext>
                </a:extLst>
              </a:tr>
              <a:tr h="370840">
                <a:tc>
                  <a:txBody>
                    <a:bodyPr/>
                    <a:lstStyle/>
                    <a:p>
                      <a:r>
                        <a:rPr lang="en-US" sz="1400" b="1" kern="1200" dirty="0">
                          <a:solidFill>
                            <a:schemeClr val="tx1"/>
                          </a:solidFill>
                          <a:latin typeface="+mn-lt"/>
                          <a:ea typeface="+mn-ea"/>
                          <a:cs typeface="+mn-cs"/>
                        </a:rPr>
                        <a:t>Semi-Structured Data</a:t>
                      </a:r>
                    </a:p>
                  </a:txBody>
                  <a:tcPr/>
                </a:tc>
                <a:tc>
                  <a:txBody>
                    <a:bodyPr/>
                    <a:lstStyle/>
                    <a:p>
                      <a:r>
                        <a:rPr lang="en-US" sz="1200" u="none" kern="1200" dirty="0">
                          <a:solidFill>
                            <a:schemeClr val="dk1"/>
                          </a:solidFill>
                          <a:effectLst/>
                          <a:latin typeface="+mn-lt"/>
                          <a:ea typeface="+mn-ea"/>
                          <a:cs typeface="+mn-cs"/>
                        </a:rPr>
                        <a:t>Textual data with a discernable pattern, enabling parsing.  E.g. Self-describing XML with schema.</a:t>
                      </a:r>
                    </a:p>
                  </a:txBody>
                  <a:tcPr/>
                </a:tc>
                <a:extLst>
                  <a:ext uri="{0D108BD9-81ED-4DB2-BD59-A6C34878D82A}">
                    <a16:rowId xmlns:a16="http://schemas.microsoft.com/office/drawing/2014/main" val="1210674479"/>
                  </a:ext>
                </a:extLst>
              </a:tr>
              <a:tr h="370840">
                <a:tc>
                  <a:txBody>
                    <a:bodyPr/>
                    <a:lstStyle/>
                    <a:p>
                      <a:r>
                        <a:rPr lang="en-US" sz="1400" b="1" kern="1200" dirty="0">
                          <a:solidFill>
                            <a:schemeClr val="tx1"/>
                          </a:solidFill>
                          <a:latin typeface="+mn-lt"/>
                          <a:ea typeface="+mn-ea"/>
                          <a:cs typeface="+mn-cs"/>
                        </a:rPr>
                        <a:t>Semi-Supervised Learning</a:t>
                      </a:r>
                    </a:p>
                  </a:txBody>
                  <a:tcPr/>
                </a:tc>
                <a:tc>
                  <a:txBody>
                    <a:bodyPr/>
                    <a:lstStyle/>
                    <a:p>
                      <a:r>
                        <a:rPr lang="en-US" sz="1200" u="none" kern="1200" dirty="0">
                          <a:solidFill>
                            <a:schemeClr val="dk1"/>
                          </a:solidFill>
                          <a:effectLst/>
                          <a:latin typeface="+mn-lt"/>
                          <a:ea typeface="+mn-ea"/>
                          <a:cs typeface="+mn-cs"/>
                        </a:rPr>
                        <a:t>Category of machine learning that uses few labeled data, and many unlabeled data.  There is a teaching assistant, usually involves large amounts of unclassified data with few classified data.  The output is a meaningful grouping of data.</a:t>
                      </a:r>
                    </a:p>
                  </a:txBody>
                  <a:tcPr/>
                </a:tc>
                <a:extLst>
                  <a:ext uri="{0D108BD9-81ED-4DB2-BD59-A6C34878D82A}">
                    <a16:rowId xmlns:a16="http://schemas.microsoft.com/office/drawing/2014/main" val="1569821112"/>
                  </a:ext>
                </a:extLst>
              </a:tr>
              <a:tr h="370840">
                <a:tc>
                  <a:txBody>
                    <a:bodyPr/>
                    <a:lstStyle/>
                    <a:p>
                      <a:r>
                        <a:rPr lang="en-US" sz="1400" b="1" kern="1200" dirty="0">
                          <a:solidFill>
                            <a:schemeClr val="tx1"/>
                          </a:solidFill>
                          <a:latin typeface="+mn-lt"/>
                          <a:ea typeface="+mn-ea"/>
                          <a:cs typeface="+mn-cs"/>
                        </a:rPr>
                        <a:t>Skewness</a:t>
                      </a:r>
                    </a:p>
                  </a:txBody>
                  <a:tcPr/>
                </a:tc>
                <a:tc>
                  <a:txBody>
                    <a:bodyPr/>
                    <a:lstStyle/>
                    <a:p>
                      <a:r>
                        <a:rPr lang="en-US" sz="1200" u="none" kern="1200" dirty="0">
                          <a:solidFill>
                            <a:schemeClr val="dk1"/>
                          </a:solidFill>
                          <a:effectLst/>
                          <a:latin typeface="+mn-lt"/>
                          <a:ea typeface="+mn-ea"/>
                          <a:cs typeface="+mn-cs"/>
                        </a:rPr>
                        <a:t>A measure of the asymmetry a data distribution.  A measure of 0 indicates a perfect symmetry. </a:t>
                      </a:r>
                    </a:p>
                  </a:txBody>
                  <a:tcPr/>
                </a:tc>
                <a:extLst>
                  <a:ext uri="{0D108BD9-81ED-4DB2-BD59-A6C34878D82A}">
                    <a16:rowId xmlns:a16="http://schemas.microsoft.com/office/drawing/2014/main" val="985966285"/>
                  </a:ext>
                </a:extLst>
              </a:tr>
              <a:tr h="370840">
                <a:tc>
                  <a:txBody>
                    <a:bodyPr/>
                    <a:lstStyle/>
                    <a:p>
                      <a:r>
                        <a:rPr lang="en-US" sz="1400" b="1" kern="1200" dirty="0"/>
                        <a:t>Structured Data</a:t>
                      </a:r>
                      <a:endParaRPr lang="en-US" sz="1400" b="1" kern="1200" dirty="0">
                        <a:solidFill>
                          <a:schemeClr val="tx1"/>
                        </a:solidFill>
                        <a:latin typeface="+mn-lt"/>
                        <a:ea typeface="+mn-ea"/>
                        <a:cs typeface="+mn-cs"/>
                      </a:endParaRPr>
                    </a:p>
                  </a:txBody>
                  <a:tcPr/>
                </a:tc>
                <a:tc>
                  <a:txBody>
                    <a:bodyPr/>
                    <a:lstStyle/>
                    <a:p>
                      <a:r>
                        <a:rPr lang="en-US" sz="1200" u="none" kern="1200" dirty="0">
                          <a:solidFill>
                            <a:schemeClr val="dk1"/>
                          </a:solidFill>
                          <a:effectLst/>
                          <a:latin typeface="+mn-lt"/>
                          <a:ea typeface="+mn-ea"/>
                          <a:cs typeface="+mn-cs"/>
                        </a:rPr>
                        <a:t>Defined data type, format, and structure.  E.g. Transactional Data.</a:t>
                      </a:r>
                    </a:p>
                  </a:txBody>
                  <a:tcPr/>
                </a:tc>
                <a:extLst>
                  <a:ext uri="{0D108BD9-81ED-4DB2-BD59-A6C34878D82A}">
                    <a16:rowId xmlns:a16="http://schemas.microsoft.com/office/drawing/2014/main" val="3248911354"/>
                  </a:ext>
                </a:extLst>
              </a:tr>
            </a:tbl>
          </a:graphicData>
        </a:graphic>
      </p:graphicFrame>
    </p:spTree>
    <p:extLst>
      <p:ext uri="{BB962C8B-B14F-4D97-AF65-F5344CB8AC3E}">
        <p14:creationId xmlns:p14="http://schemas.microsoft.com/office/powerpoint/2010/main" val="7070539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10"/>
          </p:nvPr>
        </p:nvSpPr>
        <p:spPr/>
        <p:txBody>
          <a:bodyPr/>
          <a:lstStyle/>
          <a:p>
            <a:r>
              <a:rPr lang="en-US" dirty="0"/>
              <a:t>Glossary (cont.)</a:t>
            </a:r>
          </a:p>
          <a:p>
            <a:endParaRPr lang="en-US" dirty="0"/>
          </a:p>
        </p:txBody>
      </p:sp>
      <p:graphicFrame>
        <p:nvGraphicFramePr>
          <p:cNvPr id="3" name="Table 2">
            <a:extLst>
              <a:ext uri="{FF2B5EF4-FFF2-40B4-BE49-F238E27FC236}">
                <a16:creationId xmlns:a16="http://schemas.microsoft.com/office/drawing/2014/main" id="{6B2A4948-A976-4315-BEB7-BA9DCAF89D9A}"/>
              </a:ext>
            </a:extLst>
          </p:cNvPr>
          <p:cNvGraphicFramePr>
            <a:graphicFrameLocks noGrp="1"/>
          </p:cNvGraphicFramePr>
          <p:nvPr>
            <p:extLst>
              <p:ext uri="{D42A27DB-BD31-4B8C-83A1-F6EECF244321}">
                <p14:modId xmlns:p14="http://schemas.microsoft.com/office/powerpoint/2010/main" val="1391528949"/>
              </p:ext>
            </p:extLst>
          </p:nvPr>
        </p:nvGraphicFramePr>
        <p:xfrm>
          <a:off x="761999" y="1276350"/>
          <a:ext cx="7543801" cy="2748280"/>
        </p:xfrm>
        <a:graphic>
          <a:graphicData uri="http://schemas.openxmlformats.org/drawingml/2006/table">
            <a:tbl>
              <a:tblPr firstRow="1" bandRow="1">
                <a:tableStyleId>{22838BEF-8BB2-4498-84A7-C5851F593DF1}</a:tableStyleId>
              </a:tblPr>
              <a:tblGrid>
                <a:gridCol w="2057400">
                  <a:extLst>
                    <a:ext uri="{9D8B030D-6E8A-4147-A177-3AD203B41FA5}">
                      <a16:colId xmlns:a16="http://schemas.microsoft.com/office/drawing/2014/main" val="1388922655"/>
                    </a:ext>
                  </a:extLst>
                </a:gridCol>
                <a:gridCol w="5486401">
                  <a:extLst>
                    <a:ext uri="{9D8B030D-6E8A-4147-A177-3AD203B41FA5}">
                      <a16:colId xmlns:a16="http://schemas.microsoft.com/office/drawing/2014/main" val="1217940582"/>
                    </a:ext>
                  </a:extLst>
                </a:gridCol>
              </a:tblGrid>
              <a:tr h="370840">
                <a:tc>
                  <a:txBody>
                    <a:bodyPr/>
                    <a:lstStyle/>
                    <a:p>
                      <a:r>
                        <a:rPr lang="en-US" sz="1400" b="1" kern="1200" dirty="0">
                          <a:solidFill>
                            <a:schemeClr val="tx1"/>
                          </a:solidFill>
                          <a:latin typeface="+mn-lt"/>
                          <a:ea typeface="+mn-ea"/>
                          <a:cs typeface="+mn-cs"/>
                        </a:rPr>
                        <a:t>Semi-Supervised Learning</a:t>
                      </a:r>
                    </a:p>
                  </a:txBody>
                  <a:tcPr/>
                </a:tc>
                <a:tc>
                  <a:txBody>
                    <a:bodyPr/>
                    <a:lstStyle/>
                    <a:p>
                      <a:r>
                        <a:rPr lang="en-US" sz="1200" b="0" u="none" kern="1200" dirty="0">
                          <a:solidFill>
                            <a:schemeClr val="dk1"/>
                          </a:solidFill>
                          <a:effectLst/>
                          <a:latin typeface="+mn-lt"/>
                          <a:ea typeface="+mn-ea"/>
                          <a:cs typeface="+mn-cs"/>
                        </a:rPr>
                        <a:t>Category of machine learning that uses few labeled data, and many unlabeled data.  There is a teaching assistant, usually involves large amounts of unclassified data with few classified data.  The output is a meaningful grouping of data.</a:t>
                      </a:r>
                    </a:p>
                  </a:txBody>
                  <a:tcPr/>
                </a:tc>
                <a:extLst>
                  <a:ext uri="{0D108BD9-81ED-4DB2-BD59-A6C34878D82A}">
                    <a16:rowId xmlns:a16="http://schemas.microsoft.com/office/drawing/2014/main" val="1569821112"/>
                  </a:ext>
                </a:extLst>
              </a:tr>
              <a:tr h="370840">
                <a:tc>
                  <a:txBody>
                    <a:bodyPr/>
                    <a:lstStyle/>
                    <a:p>
                      <a:r>
                        <a:rPr lang="en-US" sz="1400" b="1" kern="1200" dirty="0">
                          <a:solidFill>
                            <a:schemeClr val="tx1"/>
                          </a:solidFill>
                          <a:latin typeface="+mn-lt"/>
                          <a:ea typeface="+mn-ea"/>
                          <a:cs typeface="+mn-cs"/>
                        </a:rPr>
                        <a:t>Unlabeled Data</a:t>
                      </a:r>
                    </a:p>
                  </a:txBody>
                  <a:tcPr/>
                </a:tc>
                <a:tc>
                  <a:txBody>
                    <a:bodyPr/>
                    <a:lstStyle/>
                    <a:p>
                      <a:r>
                        <a:rPr lang="en-US" sz="1200" b="0" u="none" kern="1200" dirty="0">
                          <a:solidFill>
                            <a:schemeClr val="dk1"/>
                          </a:solidFill>
                          <a:effectLst/>
                          <a:latin typeface="+mn-lt"/>
                          <a:ea typeface="+mn-ea"/>
                          <a:cs typeface="+mn-cs"/>
                        </a:rPr>
                        <a:t>Refers to data that has no clear label or indication of what it is.</a:t>
                      </a:r>
                    </a:p>
                  </a:txBody>
                  <a:tcPr/>
                </a:tc>
                <a:extLst>
                  <a:ext uri="{0D108BD9-81ED-4DB2-BD59-A6C34878D82A}">
                    <a16:rowId xmlns:a16="http://schemas.microsoft.com/office/drawing/2014/main" val="145209016"/>
                  </a:ext>
                </a:extLst>
              </a:tr>
              <a:tr h="370840">
                <a:tc>
                  <a:txBody>
                    <a:bodyPr/>
                    <a:lstStyle/>
                    <a:p>
                      <a:r>
                        <a:rPr lang="en-US" sz="1400" b="1" kern="1200" dirty="0">
                          <a:solidFill>
                            <a:schemeClr val="tx1"/>
                          </a:solidFill>
                          <a:latin typeface="+mn-lt"/>
                          <a:ea typeface="+mn-ea"/>
                          <a:cs typeface="+mn-cs"/>
                        </a:rPr>
                        <a:t>Unstructured Data</a:t>
                      </a:r>
                    </a:p>
                  </a:txBody>
                  <a:tcPr/>
                </a:tc>
                <a:tc>
                  <a:txBody>
                    <a:bodyPr/>
                    <a:lstStyle/>
                    <a:p>
                      <a:r>
                        <a:rPr lang="en-US" sz="1200" b="0" u="none" kern="1200" dirty="0">
                          <a:solidFill>
                            <a:schemeClr val="dk1"/>
                          </a:solidFill>
                          <a:effectLst/>
                          <a:latin typeface="+mn-lt"/>
                          <a:ea typeface="+mn-ea"/>
                          <a:cs typeface="+mn-cs"/>
                        </a:rPr>
                        <a:t>Data that has no inherent structure and is usually stored in different file types.  E.g. PDF, Excel, and JPG.</a:t>
                      </a:r>
                    </a:p>
                  </a:txBody>
                  <a:tcPr/>
                </a:tc>
                <a:extLst>
                  <a:ext uri="{0D108BD9-81ED-4DB2-BD59-A6C34878D82A}">
                    <a16:rowId xmlns:a16="http://schemas.microsoft.com/office/drawing/2014/main" val="1651426602"/>
                  </a:ext>
                </a:extLst>
              </a:tr>
              <a:tr h="370840">
                <a:tc>
                  <a:txBody>
                    <a:bodyPr/>
                    <a:lstStyle/>
                    <a:p>
                      <a:r>
                        <a:rPr lang="en-US" sz="1400" b="1" kern="1200" dirty="0">
                          <a:solidFill>
                            <a:schemeClr val="tx1"/>
                          </a:solidFill>
                          <a:latin typeface="+mn-lt"/>
                          <a:ea typeface="+mn-ea"/>
                          <a:cs typeface="+mn-cs"/>
                        </a:rPr>
                        <a:t>Unsupervised Learning</a:t>
                      </a:r>
                    </a:p>
                  </a:txBody>
                  <a:tcPr/>
                </a:tc>
                <a:tc>
                  <a:txBody>
                    <a:bodyPr/>
                    <a:lstStyle/>
                    <a:p>
                      <a:r>
                        <a:rPr lang="en-US" sz="1200" b="0" u="none" kern="1200" dirty="0">
                          <a:solidFill>
                            <a:schemeClr val="dk1"/>
                          </a:solidFill>
                          <a:effectLst/>
                          <a:latin typeface="+mn-lt"/>
                          <a:ea typeface="+mn-ea"/>
                          <a:cs typeface="+mn-cs"/>
                        </a:rPr>
                        <a:t>Category of machine learning that only uses all unlabeled data. There is no teacher, the correct classes of training data are not known, and the output is a natural meaningful grouping of the data.</a:t>
                      </a:r>
                    </a:p>
                  </a:txBody>
                  <a:tcPr/>
                </a:tc>
                <a:extLst>
                  <a:ext uri="{0D108BD9-81ED-4DB2-BD59-A6C34878D82A}">
                    <a16:rowId xmlns:a16="http://schemas.microsoft.com/office/drawing/2014/main" val="4009282899"/>
                  </a:ext>
                </a:extLst>
              </a:tr>
              <a:tr h="370840">
                <a:tc>
                  <a:txBody>
                    <a:bodyPr/>
                    <a:lstStyle/>
                    <a:p>
                      <a:r>
                        <a:rPr lang="en-US" sz="1400" b="1" kern="1200" dirty="0">
                          <a:solidFill>
                            <a:schemeClr val="tx1"/>
                          </a:solidFill>
                          <a:latin typeface="+mn-lt"/>
                          <a:ea typeface="+mn-ea"/>
                          <a:cs typeface="+mn-cs"/>
                        </a:rPr>
                        <a:t>Wisdom</a:t>
                      </a:r>
                    </a:p>
                  </a:txBody>
                  <a:tcPr/>
                </a:tc>
                <a:tc>
                  <a:txBody>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1200" b="0" u="none" kern="1200" dirty="0">
                          <a:solidFill>
                            <a:schemeClr val="dk1"/>
                          </a:solidFill>
                          <a:effectLst/>
                          <a:latin typeface="+mn-lt"/>
                          <a:ea typeface="+mn-ea"/>
                          <a:cs typeface="+mn-cs"/>
                        </a:rPr>
                        <a:t>Knowledge with insight. Integrated understanding and actionable.</a:t>
                      </a:r>
                    </a:p>
                    <a:p>
                      <a:endParaRPr lang="en-US" sz="1200" b="0" u="none" kern="1200" dirty="0">
                        <a:solidFill>
                          <a:schemeClr val="dk1"/>
                        </a:solidFill>
                        <a:effectLst/>
                        <a:latin typeface="+mn-lt"/>
                        <a:ea typeface="+mn-ea"/>
                        <a:cs typeface="+mn-cs"/>
                      </a:endParaRPr>
                    </a:p>
                  </a:txBody>
                  <a:tcPr/>
                </a:tc>
                <a:extLst>
                  <a:ext uri="{0D108BD9-81ED-4DB2-BD59-A6C34878D82A}">
                    <a16:rowId xmlns:a16="http://schemas.microsoft.com/office/drawing/2014/main" val="480451366"/>
                  </a:ext>
                </a:extLst>
              </a:tr>
            </a:tbl>
          </a:graphicData>
        </a:graphic>
      </p:graphicFrame>
    </p:spTree>
    <p:extLst>
      <p:ext uri="{BB962C8B-B14F-4D97-AF65-F5344CB8AC3E}">
        <p14:creationId xmlns:p14="http://schemas.microsoft.com/office/powerpoint/2010/main" val="2218601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Introduction to Data Science</a:t>
            </a:r>
          </a:p>
        </p:txBody>
      </p:sp>
      <p:sp>
        <p:nvSpPr>
          <p:cNvPr id="3" name="Title 2"/>
          <p:cNvSpPr>
            <a:spLocks noGrp="1"/>
          </p:cNvSpPr>
          <p:nvPr>
            <p:ph type="title"/>
          </p:nvPr>
        </p:nvSpPr>
        <p:spPr/>
        <p:txBody>
          <a:bodyPr>
            <a:normAutofit fontScale="90000"/>
          </a:bodyPr>
          <a:lstStyle/>
          <a:p>
            <a:r>
              <a:rPr lang="en-US" dirty="0"/>
              <a:t>Section 1</a:t>
            </a:r>
          </a:p>
        </p:txBody>
      </p:sp>
    </p:spTree>
    <p:extLst>
      <p:ext uri="{BB962C8B-B14F-4D97-AF65-F5344CB8AC3E}">
        <p14:creationId xmlns:p14="http://schemas.microsoft.com/office/powerpoint/2010/main" val="131370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dirty="0"/>
              <a:t>Objectives</a:t>
            </a:r>
          </a:p>
        </p:txBody>
      </p:sp>
      <p:sp>
        <p:nvSpPr>
          <p:cNvPr id="3" name="Content Placeholder 4"/>
          <p:cNvSpPr txBox="1">
            <a:spLocks/>
          </p:cNvSpPr>
          <p:nvPr/>
        </p:nvSpPr>
        <p:spPr>
          <a:xfrm>
            <a:off x="228600" y="1366837"/>
            <a:ext cx="8839200" cy="3262313"/>
          </a:xfrm>
          <a:prstGeom prst="rect">
            <a:avLst/>
          </a:prstGeom>
        </p:spPr>
        <p:txBody>
          <a:bodyPr vert="horz" lIns="91440" tIns="45720" rIns="91440" bIns="45720" rtlCol="0">
            <a:normAutofit lnSpcReduction="10000"/>
          </a:bodyPr>
          <a:lstStyle>
            <a:lvl1pPr marL="228603" indent="-228603" algn="l" defTabSz="914411"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8" indent="-228603" algn="l" defTabSz="914411"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14" indent="-228603" algn="l" defTabSz="914411"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20"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26"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32"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defRPr/>
            </a:pPr>
            <a:r>
              <a:rPr lang="en-US" u="sng" dirty="0"/>
              <a:t>Upon completion of this section, you should be able to:</a:t>
            </a:r>
          </a:p>
          <a:p>
            <a:pPr lvl="1">
              <a:defRPr/>
            </a:pPr>
            <a:endParaRPr lang="en-US" sz="2600" dirty="0"/>
          </a:p>
          <a:p>
            <a:pPr lvl="1">
              <a:defRPr/>
            </a:pPr>
            <a:r>
              <a:rPr lang="en-US" sz="2500" dirty="0"/>
              <a:t>Define Analytics</a:t>
            </a:r>
          </a:p>
          <a:p>
            <a:pPr lvl="1">
              <a:defRPr/>
            </a:pPr>
            <a:r>
              <a:rPr lang="en-US" sz="2500" dirty="0"/>
              <a:t>Differentiate Between Data, Information, and Knowledge</a:t>
            </a:r>
          </a:p>
          <a:p>
            <a:pPr lvl="1">
              <a:defRPr/>
            </a:pPr>
            <a:r>
              <a:rPr lang="en-US" sz="2500" dirty="0"/>
              <a:t>Discuss Data Science &amp; the Role of the Data Scientist</a:t>
            </a:r>
          </a:p>
          <a:p>
            <a:pPr lvl="1">
              <a:defRPr/>
            </a:pPr>
            <a:r>
              <a:rPr lang="en-US" sz="2500" dirty="0"/>
              <a:t>Describe the Data Science Methodology</a:t>
            </a:r>
          </a:p>
          <a:p>
            <a:pPr lvl="1">
              <a:defRPr/>
            </a:pPr>
            <a:r>
              <a:rPr lang="en-US" sz="2500" dirty="0"/>
              <a:t>List Examples of Tools &amp; Technology Used in Data Science</a:t>
            </a:r>
          </a:p>
        </p:txBody>
      </p:sp>
    </p:spTree>
    <p:extLst>
      <p:ext uri="{BB962C8B-B14F-4D97-AF65-F5344CB8AC3E}">
        <p14:creationId xmlns:p14="http://schemas.microsoft.com/office/powerpoint/2010/main" val="1831818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F0ECBAA2-6481-49FE-AE84-D4B92FE9473B}"/>
              </a:ext>
            </a:extLst>
          </p:cNvPr>
          <p:cNvSpPr txBox="1">
            <a:spLocks noChangeArrowheads="1"/>
          </p:cNvSpPr>
          <p:nvPr/>
        </p:nvSpPr>
        <p:spPr bwMode="auto">
          <a:xfrm>
            <a:off x="457203" y="1049462"/>
            <a:ext cx="3293533" cy="512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kern="0" cap="all" dirty="0"/>
              <a:t>A definition</a:t>
            </a:r>
            <a:br>
              <a:rPr lang="en-US" kern="0" dirty="0"/>
            </a:br>
            <a:endParaRPr lang="en-US" b="0" kern="0" dirty="0"/>
          </a:p>
        </p:txBody>
      </p:sp>
      <p:sp>
        <p:nvSpPr>
          <p:cNvPr id="2" name="TextBox 1">
            <a:extLst>
              <a:ext uri="{FF2B5EF4-FFF2-40B4-BE49-F238E27FC236}">
                <a16:creationId xmlns:a16="http://schemas.microsoft.com/office/drawing/2014/main" id="{DBE09826-0FA0-4614-ADB0-F48BCC9E82D4}"/>
              </a:ext>
            </a:extLst>
          </p:cNvPr>
          <p:cNvSpPr txBox="1"/>
          <p:nvPr/>
        </p:nvSpPr>
        <p:spPr>
          <a:xfrm>
            <a:off x="457201" y="1678112"/>
            <a:ext cx="6982120" cy="1569660"/>
          </a:xfrm>
          <a:prstGeom prst="rect">
            <a:avLst/>
          </a:prstGeom>
          <a:noFill/>
        </p:spPr>
        <p:txBody>
          <a:bodyPr wrap="square" rtlCol="0">
            <a:spAutoFit/>
          </a:bodyPr>
          <a:lstStyle/>
          <a:p>
            <a:pPr algn="ctr"/>
            <a:r>
              <a:rPr lang="en-US" sz="2400" i="1" dirty="0"/>
              <a:t>“Analytics are the quantifiable </a:t>
            </a:r>
            <a:r>
              <a:rPr lang="en-US" sz="2400" b="1" i="1" dirty="0">
                <a:solidFill>
                  <a:srgbClr val="00B050"/>
                </a:solidFill>
              </a:rPr>
              <a:t>informational</a:t>
            </a:r>
            <a:r>
              <a:rPr lang="en-US" sz="2400" i="1" dirty="0"/>
              <a:t> inputs that use </a:t>
            </a:r>
            <a:r>
              <a:rPr lang="en-US" sz="2400" b="1" i="1" dirty="0">
                <a:solidFill>
                  <a:srgbClr val="00B050"/>
                </a:solidFill>
              </a:rPr>
              <a:t>past</a:t>
            </a:r>
            <a:r>
              <a:rPr lang="en-US" sz="2400" i="1" dirty="0"/>
              <a:t> </a:t>
            </a:r>
            <a:r>
              <a:rPr lang="en-US" sz="2400" b="1" i="1" dirty="0">
                <a:solidFill>
                  <a:srgbClr val="00B050"/>
                </a:solidFill>
              </a:rPr>
              <a:t>data</a:t>
            </a:r>
            <a:r>
              <a:rPr lang="en-US" sz="2400" i="1" dirty="0"/>
              <a:t> </a:t>
            </a:r>
          </a:p>
          <a:p>
            <a:pPr algn="ctr"/>
            <a:r>
              <a:rPr lang="en-US" sz="2400" i="1" dirty="0"/>
              <a:t>to identify possible trends that may provide </a:t>
            </a:r>
            <a:r>
              <a:rPr lang="en-US" sz="2400" b="1" i="1" dirty="0">
                <a:solidFill>
                  <a:srgbClr val="00B050"/>
                </a:solidFill>
              </a:rPr>
              <a:t>valuable insight </a:t>
            </a:r>
            <a:r>
              <a:rPr lang="en-US" sz="2400" i="1" dirty="0"/>
              <a:t>for future action.” </a:t>
            </a:r>
            <a:r>
              <a:rPr lang="en-US" sz="1400" i="1" baseline="30000" dirty="0"/>
              <a:t>(2)</a:t>
            </a:r>
            <a:endParaRPr lang="en-US" sz="2000" i="1" baseline="30000" dirty="0"/>
          </a:p>
        </p:txBody>
      </p:sp>
      <p:pic>
        <p:nvPicPr>
          <p:cNvPr id="3" name="Picture 2"/>
          <p:cNvPicPr>
            <a:picLocks noChangeAspect="1"/>
          </p:cNvPicPr>
          <p:nvPr/>
        </p:nvPicPr>
        <p:blipFill>
          <a:blip r:embed="rId4"/>
          <a:stretch>
            <a:fillRect/>
          </a:stretch>
        </p:blipFill>
        <p:spPr>
          <a:xfrm>
            <a:off x="6556248" y="2565680"/>
            <a:ext cx="2286000" cy="1997477"/>
          </a:xfrm>
          <a:prstGeom prst="rect">
            <a:avLst/>
          </a:prstGeom>
        </p:spPr>
      </p:pic>
      <p:sp>
        <p:nvSpPr>
          <p:cNvPr id="6" name="TextBox 5"/>
          <p:cNvSpPr txBox="1"/>
          <p:nvPr/>
        </p:nvSpPr>
        <p:spPr>
          <a:xfrm>
            <a:off x="6672072" y="4600030"/>
            <a:ext cx="2054352" cy="215444"/>
          </a:xfrm>
          <a:prstGeom prst="rect">
            <a:avLst/>
          </a:prstGeom>
          <a:noFill/>
        </p:spPr>
        <p:txBody>
          <a:bodyPr wrap="square" rtlCol="0">
            <a:spAutoFit/>
          </a:bodyPr>
          <a:lstStyle/>
          <a:p>
            <a:r>
              <a:rPr lang="en-US" sz="800" dirty="0" err="1">
                <a:solidFill>
                  <a:schemeClr val="bg1">
                    <a:lumMod val="50000"/>
                  </a:schemeClr>
                </a:solidFill>
              </a:rPr>
              <a:t>Pixabay</a:t>
            </a:r>
            <a:r>
              <a:rPr lang="en-US" sz="800" dirty="0">
                <a:solidFill>
                  <a:schemeClr val="bg1">
                    <a:lumMod val="50000"/>
                  </a:schemeClr>
                </a:solidFill>
              </a:rPr>
              <a:t>. Analytics Word Cloud </a:t>
            </a:r>
            <a:r>
              <a:rPr lang="en-US" sz="800" baseline="30000" dirty="0">
                <a:solidFill>
                  <a:schemeClr val="bg1">
                    <a:lumMod val="50000"/>
                  </a:schemeClr>
                </a:solidFill>
              </a:rPr>
              <a:t>(1)</a:t>
            </a:r>
          </a:p>
        </p:txBody>
      </p:sp>
      <p:sp>
        <p:nvSpPr>
          <p:cNvPr id="8" name="Text Placeholder 7"/>
          <p:cNvSpPr>
            <a:spLocks noGrp="1"/>
          </p:cNvSpPr>
          <p:nvPr>
            <p:ph type="body" sz="quarter" idx="10"/>
          </p:nvPr>
        </p:nvSpPr>
        <p:spPr/>
        <p:txBody>
          <a:bodyPr/>
          <a:lstStyle/>
          <a:p>
            <a:r>
              <a:rPr lang="en-US" dirty="0"/>
              <a:t>Analytics</a:t>
            </a:r>
          </a:p>
          <a:p>
            <a:endParaRPr lang="en-US" dirty="0"/>
          </a:p>
        </p:txBody>
      </p:sp>
    </p:spTree>
    <p:custDataLst>
      <p:tags r:id="rId1"/>
    </p:custDataLst>
    <p:extLst>
      <p:ext uri="{BB962C8B-B14F-4D97-AF65-F5344CB8AC3E}">
        <p14:creationId xmlns:p14="http://schemas.microsoft.com/office/powerpoint/2010/main" val="600053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p:nvPr/>
        </p:nvSpPr>
        <p:spPr>
          <a:xfrm>
            <a:off x="3324224" y="1454150"/>
            <a:ext cx="1200150" cy="831850"/>
          </a:xfrm>
          <a:custGeom>
            <a:avLst/>
            <a:gdLst>
              <a:gd name="connsiteX0" fmla="*/ 0 w 1200150"/>
              <a:gd name="connsiteY0" fmla="*/ 831850 h 831850"/>
              <a:gd name="connsiteX1" fmla="*/ 600072 w 1200150"/>
              <a:gd name="connsiteY1" fmla="*/ 0 h 831850"/>
              <a:gd name="connsiteX2" fmla="*/ 600078 w 1200150"/>
              <a:gd name="connsiteY2" fmla="*/ 0 h 831850"/>
              <a:gd name="connsiteX3" fmla="*/ 1200150 w 1200150"/>
              <a:gd name="connsiteY3" fmla="*/ 831850 h 831850"/>
              <a:gd name="connsiteX4" fmla="*/ 0 w 1200150"/>
              <a:gd name="connsiteY4" fmla="*/ 831850 h 8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150" h="831850">
                <a:moveTo>
                  <a:pt x="0" y="831850"/>
                </a:moveTo>
                <a:lnTo>
                  <a:pt x="600072" y="0"/>
                </a:lnTo>
                <a:lnTo>
                  <a:pt x="600078" y="0"/>
                </a:lnTo>
                <a:lnTo>
                  <a:pt x="1200150" y="831850"/>
                </a:lnTo>
                <a:lnTo>
                  <a:pt x="0" y="831850"/>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0320" tIns="20320" rIns="20320" bIns="20320" numCol="1" spcCol="1270" anchor="ctr" anchorCtr="0">
            <a:noAutofit/>
          </a:bodyPr>
          <a:lstStyle/>
          <a:p>
            <a:pPr algn="ctr" defTabSz="702319">
              <a:lnSpc>
                <a:spcPct val="90000"/>
              </a:lnSpc>
              <a:spcBef>
                <a:spcPct val="0"/>
              </a:spcBef>
              <a:spcAft>
                <a:spcPct val="35000"/>
              </a:spcAft>
            </a:pPr>
            <a:endParaRPr lang="en-US" sz="1580" dirty="0"/>
          </a:p>
          <a:p>
            <a:pPr algn="ctr" defTabSz="702319">
              <a:lnSpc>
                <a:spcPct val="90000"/>
              </a:lnSpc>
              <a:spcBef>
                <a:spcPct val="0"/>
              </a:spcBef>
              <a:spcAft>
                <a:spcPct val="35000"/>
              </a:spcAft>
            </a:pPr>
            <a:r>
              <a:rPr lang="en-US" sz="1580" dirty="0">
                <a:solidFill>
                  <a:schemeClr val="bg1"/>
                </a:solidFill>
              </a:rPr>
              <a:t>Wisdom</a:t>
            </a:r>
          </a:p>
        </p:txBody>
      </p:sp>
      <p:sp>
        <p:nvSpPr>
          <p:cNvPr id="10" name="Freeform 9"/>
          <p:cNvSpPr/>
          <p:nvPr/>
        </p:nvSpPr>
        <p:spPr>
          <a:xfrm>
            <a:off x="2724150" y="2285999"/>
            <a:ext cx="2400300" cy="831850"/>
          </a:xfrm>
          <a:custGeom>
            <a:avLst/>
            <a:gdLst>
              <a:gd name="connsiteX0" fmla="*/ 0 w 2400300"/>
              <a:gd name="connsiteY0" fmla="*/ 831850 h 831850"/>
              <a:gd name="connsiteX1" fmla="*/ 600072 w 2400300"/>
              <a:gd name="connsiteY1" fmla="*/ 0 h 831850"/>
              <a:gd name="connsiteX2" fmla="*/ 1800228 w 2400300"/>
              <a:gd name="connsiteY2" fmla="*/ 0 h 831850"/>
              <a:gd name="connsiteX3" fmla="*/ 2400300 w 2400300"/>
              <a:gd name="connsiteY3" fmla="*/ 831850 h 831850"/>
              <a:gd name="connsiteX4" fmla="*/ 0 w 2400300"/>
              <a:gd name="connsiteY4" fmla="*/ 831850 h 8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00" h="831850">
                <a:moveTo>
                  <a:pt x="0" y="831850"/>
                </a:moveTo>
                <a:lnTo>
                  <a:pt x="600072" y="0"/>
                </a:lnTo>
                <a:lnTo>
                  <a:pt x="1800228" y="0"/>
                </a:lnTo>
                <a:lnTo>
                  <a:pt x="2400300" y="831850"/>
                </a:lnTo>
                <a:lnTo>
                  <a:pt x="0" y="831850"/>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445452" tIns="25400" rIns="445453" bIns="25400" numCol="1" spcCol="1270" anchor="ctr" anchorCtr="0">
            <a:noAutofit/>
          </a:bodyPr>
          <a:lstStyle/>
          <a:p>
            <a:pPr algn="ctr" defTabSz="889011">
              <a:lnSpc>
                <a:spcPct val="90000"/>
              </a:lnSpc>
              <a:spcBef>
                <a:spcPct val="0"/>
              </a:spcBef>
              <a:spcAft>
                <a:spcPct val="35000"/>
              </a:spcAft>
            </a:pPr>
            <a:r>
              <a:rPr lang="en-US" sz="2000" dirty="0">
                <a:solidFill>
                  <a:schemeClr val="bg1"/>
                </a:solidFill>
              </a:rPr>
              <a:t>Knowledge</a:t>
            </a:r>
          </a:p>
        </p:txBody>
      </p:sp>
      <p:sp>
        <p:nvSpPr>
          <p:cNvPr id="11" name="Freeform 10"/>
          <p:cNvSpPr/>
          <p:nvPr/>
        </p:nvSpPr>
        <p:spPr>
          <a:xfrm>
            <a:off x="2124077" y="3117849"/>
            <a:ext cx="3600449" cy="831850"/>
          </a:xfrm>
          <a:custGeom>
            <a:avLst/>
            <a:gdLst>
              <a:gd name="connsiteX0" fmla="*/ 0 w 3600449"/>
              <a:gd name="connsiteY0" fmla="*/ 831850 h 831850"/>
              <a:gd name="connsiteX1" fmla="*/ 600072 w 3600449"/>
              <a:gd name="connsiteY1" fmla="*/ 0 h 831850"/>
              <a:gd name="connsiteX2" fmla="*/ 3000377 w 3600449"/>
              <a:gd name="connsiteY2" fmla="*/ 0 h 831850"/>
              <a:gd name="connsiteX3" fmla="*/ 3600449 w 3600449"/>
              <a:gd name="connsiteY3" fmla="*/ 831850 h 831850"/>
              <a:gd name="connsiteX4" fmla="*/ 0 w 3600449"/>
              <a:gd name="connsiteY4" fmla="*/ 831850 h 8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0449" h="831850">
                <a:moveTo>
                  <a:pt x="0" y="831850"/>
                </a:moveTo>
                <a:lnTo>
                  <a:pt x="600072" y="0"/>
                </a:lnTo>
                <a:lnTo>
                  <a:pt x="3000377" y="0"/>
                </a:lnTo>
                <a:lnTo>
                  <a:pt x="3600449" y="831850"/>
                </a:lnTo>
                <a:lnTo>
                  <a:pt x="0" y="831850"/>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655478" tIns="25400" rIns="655479" bIns="25400" numCol="1" spcCol="1270" anchor="ctr" anchorCtr="0">
            <a:noAutofit/>
          </a:bodyPr>
          <a:lstStyle/>
          <a:p>
            <a:pPr algn="ctr" defTabSz="889011">
              <a:lnSpc>
                <a:spcPct val="90000"/>
              </a:lnSpc>
              <a:spcBef>
                <a:spcPct val="0"/>
              </a:spcBef>
              <a:spcAft>
                <a:spcPct val="35000"/>
              </a:spcAft>
            </a:pPr>
            <a:r>
              <a:rPr lang="en-US" sz="2000" dirty="0">
                <a:solidFill>
                  <a:schemeClr val="bg1"/>
                </a:solidFill>
              </a:rPr>
              <a:t>Information</a:t>
            </a:r>
          </a:p>
        </p:txBody>
      </p:sp>
      <p:sp>
        <p:nvSpPr>
          <p:cNvPr id="12" name="Freeform 11"/>
          <p:cNvSpPr/>
          <p:nvPr/>
        </p:nvSpPr>
        <p:spPr>
          <a:xfrm>
            <a:off x="1524000" y="3949699"/>
            <a:ext cx="4800600" cy="831850"/>
          </a:xfrm>
          <a:custGeom>
            <a:avLst/>
            <a:gdLst>
              <a:gd name="connsiteX0" fmla="*/ 0 w 4800600"/>
              <a:gd name="connsiteY0" fmla="*/ 831850 h 831850"/>
              <a:gd name="connsiteX1" fmla="*/ 600072 w 4800600"/>
              <a:gd name="connsiteY1" fmla="*/ 0 h 831850"/>
              <a:gd name="connsiteX2" fmla="*/ 4200528 w 4800600"/>
              <a:gd name="connsiteY2" fmla="*/ 0 h 831850"/>
              <a:gd name="connsiteX3" fmla="*/ 4800600 w 4800600"/>
              <a:gd name="connsiteY3" fmla="*/ 831850 h 831850"/>
              <a:gd name="connsiteX4" fmla="*/ 0 w 4800600"/>
              <a:gd name="connsiteY4" fmla="*/ 831850 h 8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0600" h="831850">
                <a:moveTo>
                  <a:pt x="0" y="831850"/>
                </a:moveTo>
                <a:lnTo>
                  <a:pt x="600072" y="0"/>
                </a:lnTo>
                <a:lnTo>
                  <a:pt x="4200528" y="0"/>
                </a:lnTo>
                <a:lnTo>
                  <a:pt x="4800600" y="831850"/>
                </a:lnTo>
                <a:lnTo>
                  <a:pt x="0" y="831850"/>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865504" tIns="25400" rIns="865506" bIns="25400" numCol="1" spcCol="1270" anchor="ctr" anchorCtr="0">
            <a:noAutofit/>
          </a:bodyPr>
          <a:lstStyle/>
          <a:p>
            <a:pPr algn="ctr" defTabSz="889011">
              <a:lnSpc>
                <a:spcPct val="90000"/>
              </a:lnSpc>
              <a:spcBef>
                <a:spcPct val="0"/>
              </a:spcBef>
              <a:spcAft>
                <a:spcPct val="35000"/>
              </a:spcAft>
            </a:pPr>
            <a:r>
              <a:rPr lang="en-US" sz="2000" dirty="0">
                <a:solidFill>
                  <a:schemeClr val="bg1"/>
                </a:solidFill>
              </a:rPr>
              <a:t>Data</a:t>
            </a:r>
          </a:p>
        </p:txBody>
      </p:sp>
      <p:sp>
        <p:nvSpPr>
          <p:cNvPr id="4" name="Arrow: Curved Down 3">
            <a:extLst>
              <a:ext uri="{FF2B5EF4-FFF2-40B4-BE49-F238E27FC236}">
                <a16:creationId xmlns:a16="http://schemas.microsoft.com/office/drawing/2014/main" id="{1195D778-922B-48D7-A1A1-8CBC5A100AAD}"/>
              </a:ext>
            </a:extLst>
          </p:cNvPr>
          <p:cNvSpPr/>
          <p:nvPr/>
        </p:nvSpPr>
        <p:spPr>
          <a:xfrm rot="18397409">
            <a:off x="1375077" y="3679602"/>
            <a:ext cx="985339" cy="409036"/>
          </a:xfrm>
          <a:prstGeom prst="curved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Arrow: Curved Down 7">
            <a:extLst>
              <a:ext uri="{FF2B5EF4-FFF2-40B4-BE49-F238E27FC236}">
                <a16:creationId xmlns:a16="http://schemas.microsoft.com/office/drawing/2014/main" id="{52203FEA-D748-43EF-B6FD-205CBE2D08C0}"/>
              </a:ext>
            </a:extLst>
          </p:cNvPr>
          <p:cNvSpPr/>
          <p:nvPr/>
        </p:nvSpPr>
        <p:spPr>
          <a:xfrm rot="18290433">
            <a:off x="2144142" y="2858409"/>
            <a:ext cx="771463" cy="313793"/>
          </a:xfrm>
          <a:prstGeom prst="curved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Curved Down 8">
            <a:extLst>
              <a:ext uri="{FF2B5EF4-FFF2-40B4-BE49-F238E27FC236}">
                <a16:creationId xmlns:a16="http://schemas.microsoft.com/office/drawing/2014/main" id="{000AE0F1-DCBE-4880-9EFC-D35F418A0FC3}"/>
              </a:ext>
            </a:extLst>
          </p:cNvPr>
          <p:cNvSpPr/>
          <p:nvPr/>
        </p:nvSpPr>
        <p:spPr>
          <a:xfrm rot="18467899">
            <a:off x="2736764" y="2147801"/>
            <a:ext cx="675847" cy="276156"/>
          </a:xfrm>
          <a:prstGeom prst="curved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79181EB1-5256-4F70-9B63-260735521076}"/>
              </a:ext>
            </a:extLst>
          </p:cNvPr>
          <p:cNvSpPr txBox="1"/>
          <p:nvPr/>
        </p:nvSpPr>
        <p:spPr>
          <a:xfrm>
            <a:off x="609602" y="3421527"/>
            <a:ext cx="1297513" cy="461665"/>
          </a:xfrm>
          <a:prstGeom prst="rect">
            <a:avLst/>
          </a:prstGeom>
          <a:noFill/>
        </p:spPr>
        <p:txBody>
          <a:bodyPr wrap="square" rtlCol="0">
            <a:spAutoFit/>
          </a:bodyPr>
          <a:lstStyle/>
          <a:p>
            <a:pPr algn="ctr"/>
            <a:r>
              <a:rPr lang="en-US" sz="1200" dirty="0"/>
              <a:t>Given Context,</a:t>
            </a:r>
          </a:p>
          <a:p>
            <a:pPr algn="ctr"/>
            <a:r>
              <a:rPr lang="en-US" sz="1200" dirty="0"/>
              <a:t>Becomes</a:t>
            </a:r>
          </a:p>
        </p:txBody>
      </p:sp>
      <p:sp>
        <p:nvSpPr>
          <p:cNvPr id="16" name="TextBox 15">
            <a:extLst>
              <a:ext uri="{FF2B5EF4-FFF2-40B4-BE49-F238E27FC236}">
                <a16:creationId xmlns:a16="http://schemas.microsoft.com/office/drawing/2014/main" id="{9C6F9101-8D27-45B6-B510-0AC85A5B9FE4}"/>
              </a:ext>
            </a:extLst>
          </p:cNvPr>
          <p:cNvSpPr txBox="1"/>
          <p:nvPr/>
        </p:nvSpPr>
        <p:spPr>
          <a:xfrm>
            <a:off x="1231041" y="2573058"/>
            <a:ext cx="1451233" cy="461665"/>
          </a:xfrm>
          <a:prstGeom prst="rect">
            <a:avLst/>
          </a:prstGeom>
          <a:noFill/>
        </p:spPr>
        <p:txBody>
          <a:bodyPr wrap="square" rtlCol="0">
            <a:spAutoFit/>
          </a:bodyPr>
          <a:lstStyle/>
          <a:p>
            <a:pPr algn="ctr"/>
            <a:r>
              <a:rPr lang="en-US" sz="1200" dirty="0"/>
              <a:t>Given Meaning, Becomes</a:t>
            </a:r>
          </a:p>
        </p:txBody>
      </p:sp>
      <p:sp>
        <p:nvSpPr>
          <p:cNvPr id="18" name="TextBox 17">
            <a:extLst>
              <a:ext uri="{FF2B5EF4-FFF2-40B4-BE49-F238E27FC236}">
                <a16:creationId xmlns:a16="http://schemas.microsoft.com/office/drawing/2014/main" id="{48DCDAAD-1D83-480E-98A4-B7AD8F2EAC0B}"/>
              </a:ext>
            </a:extLst>
          </p:cNvPr>
          <p:cNvSpPr txBox="1"/>
          <p:nvPr/>
        </p:nvSpPr>
        <p:spPr>
          <a:xfrm>
            <a:off x="1683391" y="1828013"/>
            <a:ext cx="1692963" cy="461665"/>
          </a:xfrm>
          <a:prstGeom prst="rect">
            <a:avLst/>
          </a:prstGeom>
          <a:noFill/>
        </p:spPr>
        <p:txBody>
          <a:bodyPr wrap="square" rtlCol="0">
            <a:spAutoFit/>
          </a:bodyPr>
          <a:lstStyle/>
          <a:p>
            <a:pPr algn="ctr"/>
            <a:r>
              <a:rPr lang="en-US" sz="1200" dirty="0"/>
              <a:t>Given Insight, Becomes</a:t>
            </a:r>
          </a:p>
        </p:txBody>
      </p:sp>
      <p:sp>
        <p:nvSpPr>
          <p:cNvPr id="13" name="TextBox 12">
            <a:extLst>
              <a:ext uri="{FF2B5EF4-FFF2-40B4-BE49-F238E27FC236}">
                <a16:creationId xmlns:a16="http://schemas.microsoft.com/office/drawing/2014/main" id="{D1833086-14F7-41D7-B011-49C533970129}"/>
              </a:ext>
            </a:extLst>
          </p:cNvPr>
          <p:cNvSpPr txBox="1"/>
          <p:nvPr/>
        </p:nvSpPr>
        <p:spPr>
          <a:xfrm>
            <a:off x="6247569" y="4113543"/>
            <a:ext cx="2783786" cy="646331"/>
          </a:xfrm>
          <a:prstGeom prst="rect">
            <a:avLst/>
          </a:prstGeom>
          <a:noFill/>
        </p:spPr>
        <p:txBody>
          <a:bodyPr wrap="square" rtlCol="0">
            <a:spAutoFit/>
          </a:bodyPr>
          <a:lstStyle/>
          <a:p>
            <a:r>
              <a:rPr lang="en-US" sz="1200" dirty="0"/>
              <a:t>Raw Data: objective facts about </a:t>
            </a:r>
            <a:r>
              <a:rPr lang="en-US" sz="1200"/>
              <a:t>an event.</a:t>
            </a:r>
            <a:endParaRPr lang="en-US" sz="1200" dirty="0"/>
          </a:p>
          <a:p>
            <a:r>
              <a:rPr lang="en-US" sz="1200" dirty="0">
                <a:solidFill>
                  <a:schemeClr val="accent6"/>
                </a:solidFill>
              </a:rPr>
              <a:t>e.g. 4000</a:t>
            </a:r>
          </a:p>
        </p:txBody>
      </p:sp>
      <p:sp>
        <p:nvSpPr>
          <p:cNvPr id="19" name="TextBox 18">
            <a:extLst>
              <a:ext uri="{FF2B5EF4-FFF2-40B4-BE49-F238E27FC236}">
                <a16:creationId xmlns:a16="http://schemas.microsoft.com/office/drawing/2014/main" id="{2D7415A1-425C-4C6C-982D-A8AF713138B5}"/>
              </a:ext>
            </a:extLst>
          </p:cNvPr>
          <p:cNvSpPr txBox="1"/>
          <p:nvPr/>
        </p:nvSpPr>
        <p:spPr>
          <a:xfrm>
            <a:off x="5724526" y="3236861"/>
            <a:ext cx="3274999" cy="646331"/>
          </a:xfrm>
          <a:prstGeom prst="rect">
            <a:avLst/>
          </a:prstGeom>
          <a:noFill/>
        </p:spPr>
        <p:txBody>
          <a:bodyPr wrap="square" rtlCol="0">
            <a:spAutoFit/>
          </a:bodyPr>
          <a:lstStyle/>
          <a:p>
            <a:r>
              <a:rPr lang="en-US" sz="1200" dirty="0"/>
              <a:t>Data with Interpretation: useful, organized, structured.</a:t>
            </a:r>
          </a:p>
          <a:p>
            <a:r>
              <a:rPr lang="en-US" sz="1200" dirty="0">
                <a:solidFill>
                  <a:schemeClr val="accent6"/>
                </a:solidFill>
              </a:rPr>
              <a:t>e.g. 4000 steps</a:t>
            </a:r>
          </a:p>
        </p:txBody>
      </p:sp>
      <p:sp>
        <p:nvSpPr>
          <p:cNvPr id="20" name="TextBox 19">
            <a:extLst>
              <a:ext uri="{FF2B5EF4-FFF2-40B4-BE49-F238E27FC236}">
                <a16:creationId xmlns:a16="http://schemas.microsoft.com/office/drawing/2014/main" id="{C9384E00-D9DC-42B4-92BB-E45948A773F4}"/>
              </a:ext>
            </a:extLst>
          </p:cNvPr>
          <p:cNvSpPr txBox="1"/>
          <p:nvPr/>
        </p:nvSpPr>
        <p:spPr>
          <a:xfrm>
            <a:off x="5124450" y="2388392"/>
            <a:ext cx="3983937" cy="646331"/>
          </a:xfrm>
          <a:prstGeom prst="rect">
            <a:avLst/>
          </a:prstGeom>
          <a:noFill/>
        </p:spPr>
        <p:txBody>
          <a:bodyPr wrap="square" rtlCol="0">
            <a:spAutoFit/>
          </a:bodyPr>
          <a:lstStyle/>
          <a:p>
            <a:r>
              <a:rPr lang="en-US" sz="1200" dirty="0"/>
              <a:t>Information in context: understanding and meaning.</a:t>
            </a:r>
          </a:p>
          <a:p>
            <a:r>
              <a:rPr lang="en-US" sz="1200" dirty="0"/>
              <a:t>Contextual, synthesized, learning.</a:t>
            </a:r>
          </a:p>
          <a:p>
            <a:r>
              <a:rPr lang="en-US" sz="1200" dirty="0">
                <a:solidFill>
                  <a:schemeClr val="accent6"/>
                </a:solidFill>
              </a:rPr>
              <a:t>e.g. 4000 steps per day is less than my daily average</a:t>
            </a:r>
          </a:p>
        </p:txBody>
      </p:sp>
      <p:sp>
        <p:nvSpPr>
          <p:cNvPr id="21" name="TextBox 20">
            <a:extLst>
              <a:ext uri="{FF2B5EF4-FFF2-40B4-BE49-F238E27FC236}">
                <a16:creationId xmlns:a16="http://schemas.microsoft.com/office/drawing/2014/main" id="{873F36DE-0A55-421A-BFE1-555CCB017C08}"/>
              </a:ext>
            </a:extLst>
          </p:cNvPr>
          <p:cNvSpPr txBox="1"/>
          <p:nvPr/>
        </p:nvSpPr>
        <p:spPr>
          <a:xfrm>
            <a:off x="4683863" y="1747047"/>
            <a:ext cx="4424523" cy="461665"/>
          </a:xfrm>
          <a:prstGeom prst="rect">
            <a:avLst/>
          </a:prstGeom>
          <a:noFill/>
        </p:spPr>
        <p:txBody>
          <a:bodyPr wrap="square" rtlCol="0">
            <a:spAutoFit/>
          </a:bodyPr>
          <a:lstStyle/>
          <a:p>
            <a:r>
              <a:rPr lang="en-US" sz="1200" dirty="0"/>
              <a:t>Knowledge with insight: understanding, integrated, actionable.</a:t>
            </a:r>
          </a:p>
          <a:p>
            <a:r>
              <a:rPr lang="en-US" sz="1200" dirty="0">
                <a:solidFill>
                  <a:schemeClr val="accent6"/>
                </a:solidFill>
              </a:rPr>
              <a:t>e.g. Walk a bit more to achieve daily average</a:t>
            </a:r>
          </a:p>
        </p:txBody>
      </p:sp>
      <p:sp>
        <p:nvSpPr>
          <p:cNvPr id="22" name="Rectangle 4">
            <a:extLst>
              <a:ext uri="{FF2B5EF4-FFF2-40B4-BE49-F238E27FC236}">
                <a16:creationId xmlns:a16="http://schemas.microsoft.com/office/drawing/2014/main" id="{0AA7572A-09C7-4244-ADAA-EBE0DC37EA0A}"/>
              </a:ext>
            </a:extLst>
          </p:cNvPr>
          <p:cNvSpPr txBox="1">
            <a:spLocks noChangeArrowheads="1"/>
          </p:cNvSpPr>
          <p:nvPr/>
        </p:nvSpPr>
        <p:spPr bwMode="auto">
          <a:xfrm>
            <a:off x="485731" y="993574"/>
            <a:ext cx="7835899" cy="512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kern="0" cap="all" dirty="0"/>
              <a:t>Data’s journey to value</a:t>
            </a:r>
            <a:br>
              <a:rPr lang="en-US" kern="0" dirty="0"/>
            </a:br>
            <a:endParaRPr lang="en-US" b="0" kern="0" dirty="0"/>
          </a:p>
        </p:txBody>
      </p:sp>
      <p:sp>
        <p:nvSpPr>
          <p:cNvPr id="23" name="TextBox 22"/>
          <p:cNvSpPr txBox="1"/>
          <p:nvPr/>
        </p:nvSpPr>
        <p:spPr>
          <a:xfrm>
            <a:off x="1487424" y="4824068"/>
            <a:ext cx="2779777" cy="215444"/>
          </a:xfrm>
          <a:prstGeom prst="rect">
            <a:avLst/>
          </a:prstGeom>
          <a:noFill/>
        </p:spPr>
        <p:txBody>
          <a:bodyPr wrap="square" rtlCol="0">
            <a:spAutoFit/>
          </a:bodyPr>
          <a:lstStyle/>
          <a:p>
            <a:r>
              <a:rPr lang="en-US" sz="800" dirty="0">
                <a:solidFill>
                  <a:schemeClr val="bg1">
                    <a:lumMod val="50000"/>
                  </a:schemeClr>
                </a:solidFill>
              </a:rPr>
              <a:t>Charles Sturt University. Data and Knowledge</a:t>
            </a:r>
            <a:r>
              <a:rPr lang="en-US" sz="800" baseline="30000" dirty="0">
                <a:solidFill>
                  <a:schemeClr val="bg1">
                    <a:lumMod val="50000"/>
                  </a:schemeClr>
                </a:solidFill>
              </a:rPr>
              <a:t>(1)</a:t>
            </a:r>
          </a:p>
        </p:txBody>
      </p:sp>
      <p:sp>
        <p:nvSpPr>
          <p:cNvPr id="3" name="Text Placeholder 2"/>
          <p:cNvSpPr>
            <a:spLocks noGrp="1"/>
          </p:cNvSpPr>
          <p:nvPr>
            <p:ph type="body" sz="quarter" idx="10"/>
          </p:nvPr>
        </p:nvSpPr>
        <p:spPr/>
        <p:txBody>
          <a:bodyPr/>
          <a:lstStyle/>
          <a:p>
            <a:r>
              <a:rPr lang="en-US" dirty="0"/>
              <a:t>Analytics</a:t>
            </a:r>
          </a:p>
          <a:p>
            <a:endParaRPr lang="en-US" dirty="0"/>
          </a:p>
        </p:txBody>
      </p:sp>
    </p:spTree>
    <p:custDataLst>
      <p:tags r:id="rId1"/>
    </p:custDataLst>
    <p:extLst>
      <p:ext uri="{BB962C8B-B14F-4D97-AF65-F5344CB8AC3E}">
        <p14:creationId xmlns:p14="http://schemas.microsoft.com/office/powerpoint/2010/main" val="1235562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12" grpId="0" animBg="1"/>
      <p:bldP spid="4" grpId="0" animBg="1"/>
      <p:bldP spid="8" grpId="0" animBg="1"/>
      <p:bldP spid="9" grpId="0" animBg="1"/>
      <p:bldP spid="5" grpId="0"/>
      <p:bldP spid="16" grpId="0"/>
      <p:bldP spid="18" grpId="0"/>
      <p:bldP spid="13" grpId="0"/>
      <p:bldP spid="19" grpId="0"/>
      <p:bldP spid="20" grpId="0"/>
      <p:bldP spid="21"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2"/>
  <p:tag name="ARTICULATE_REFERENCE_ID" val="1c79f718-cfbc-40b8-881c-bfb9a1c3c0a9"/>
  <p:tag name="TAG_BACKING_FORM_KEY" val="2692048-c:\users\goldbh\documents\16x9\2015 templates\_16x9\final 16x9\final 16x9 course templates_oct2014\final 16x9 course templages_jan2015\d311-16x9_elearning template_emc-20151301.pptx"/>
  <p:tag name="ARTICULATE_PRESENTER_VERSION" val="7"/>
  <p:tag name="ARTICULATE_USED_PAGE_ORIENTATION" val="1"/>
  <p:tag name="ARTICULATE_USED_PAGE_SIZE" val="1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UDIO_ID" val="314"/>
  <p:tag name="ARTICULATE_USED_LAYOUT" val="2"/>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UDIO_ID" val="314"/>
  <p:tag name="ARTICULATE_USED_LAYOUT" val="2"/>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UDIO_ID" val="314"/>
  <p:tag name="ARTICULATE_USED_LAYOUT" val="2"/>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UDIO_ID" val="324"/>
  <p:tag name="ARTICULATE_USED_LAYOUT" val="1"/>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UDIO_ID" val="324"/>
  <p:tag name="ARTICULATE_USED_LAYOUT" val="1"/>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UDIO_ID" val="310"/>
  <p:tag name="ARTICULATE_USED_LAYOUT" val="2"/>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UDIO_ID" val="314"/>
  <p:tag name="ARTICULATE_USED_LAYOUT" val="2"/>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UDIO_ID" val="314"/>
  <p:tag name="ARTICULATE_USED_LAYOUT" val="2"/>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UDIO_ID" val="314"/>
  <p:tag name="ARTICULATE_USED_LAYOUT" val="2"/>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UDIO_ID" val="314"/>
  <p:tag name="ARTICULATE_USED_LAYOUT" val="2"/>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UDIO_ID" val="314"/>
  <p:tag name="ARTICULATE_USED_LAYOUT" val="2"/>
  <p:tag name="ARTICULATE_SLIDE_THUMBNAIL_REFRESH" val="1"/>
</p:tagLst>
</file>

<file path=ppt/theme/theme1.xml><?xml version="1.0" encoding="utf-8"?>
<a:theme xmlns:a="http://schemas.openxmlformats.org/drawingml/2006/main" name="16_Custom Design">
  <a:themeElements>
    <a:clrScheme name="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IBM Cloud Content">
  <a:themeElements>
    <a:clrScheme name="Custom 1">
      <a:dk1>
        <a:srgbClr val="000000"/>
      </a:dk1>
      <a:lt1>
        <a:srgbClr val="FFFFFF"/>
      </a:lt1>
      <a:dk2>
        <a:srgbClr val="44546A"/>
      </a:dk2>
      <a:lt2>
        <a:srgbClr val="E7E6E6"/>
      </a:lt2>
      <a:accent1>
        <a:srgbClr val="27495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EMC 2014">
      <a:dk1>
        <a:srgbClr val="000000"/>
      </a:dk1>
      <a:lt1>
        <a:srgbClr val="FFFFFF"/>
      </a:lt1>
      <a:dk2>
        <a:srgbClr val="2C95DD"/>
      </a:dk2>
      <a:lt2>
        <a:srgbClr val="717073"/>
      </a:lt2>
      <a:accent1>
        <a:srgbClr val="2C95DD"/>
      </a:accent1>
      <a:accent2>
        <a:srgbClr val="007D68"/>
      </a:accent2>
      <a:accent3>
        <a:srgbClr val="93C5FF"/>
      </a:accent3>
      <a:accent4>
        <a:srgbClr val="BABCBE"/>
      </a:accent4>
      <a:accent5>
        <a:srgbClr val="8E908F"/>
      </a:accent5>
      <a:accent6>
        <a:srgbClr val="FF0000"/>
      </a:accent6>
      <a:hlink>
        <a:srgbClr val="2C95DD"/>
      </a:hlink>
      <a:folHlink>
        <a:srgbClr val="2C95E1"/>
      </a:folHlink>
    </a:clrScheme>
    <a:fontScheme name="Adjacency">
      <a:majorFont>
        <a:latin typeface="Verdan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Verdana"/>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EMC 2014">
      <a:dk1>
        <a:srgbClr val="000000"/>
      </a:dk1>
      <a:lt1>
        <a:srgbClr val="FFFFFF"/>
      </a:lt1>
      <a:dk2>
        <a:srgbClr val="2C95DD"/>
      </a:dk2>
      <a:lt2>
        <a:srgbClr val="717073"/>
      </a:lt2>
      <a:accent1>
        <a:srgbClr val="2C95DD"/>
      </a:accent1>
      <a:accent2>
        <a:srgbClr val="007D68"/>
      </a:accent2>
      <a:accent3>
        <a:srgbClr val="93C5FF"/>
      </a:accent3>
      <a:accent4>
        <a:srgbClr val="BABCBE"/>
      </a:accent4>
      <a:accent5>
        <a:srgbClr val="8E908F"/>
      </a:accent5>
      <a:accent6>
        <a:srgbClr val="FF0000"/>
      </a:accent6>
      <a:hlink>
        <a:srgbClr val="2C95DD"/>
      </a:hlink>
      <a:folHlink>
        <a:srgbClr val="2C95E1"/>
      </a:folHlink>
    </a:clrScheme>
    <a:fontScheme name="Adjacency">
      <a:majorFont>
        <a:latin typeface="Verdan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Verdana"/>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D311-16x9_elearning Template_EMC-20151401</Template>
  <TotalTime>10781</TotalTime>
  <Words>7098</Words>
  <Application>Microsoft Macintosh PowerPoint</Application>
  <PresentationFormat>On-screen Show (16:9)</PresentationFormat>
  <Paragraphs>670</Paragraphs>
  <Slides>54</Slides>
  <Notes>54</Notes>
  <HiddenSlides>1</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54</vt:i4>
      </vt:variant>
    </vt:vector>
  </HeadingPairs>
  <TitlesOfParts>
    <vt:vector size="68" baseType="lpstr">
      <vt:lpstr>ＭＳ Ｐゴシック</vt:lpstr>
      <vt:lpstr>ＭＳ Ｐゴシック</vt:lpstr>
      <vt:lpstr>ヒラギノ角ゴ Pro W3</vt:lpstr>
      <vt:lpstr>Arial</vt:lpstr>
      <vt:lpstr>Calibri</vt:lpstr>
      <vt:lpstr>Courier New</vt:lpstr>
      <vt:lpstr>Helvetica Light</vt:lpstr>
      <vt:lpstr>Lucida Grande</vt:lpstr>
      <vt:lpstr>Mangal</vt:lpstr>
      <vt:lpstr>Verdana</vt:lpstr>
      <vt:lpstr>Wingdings</vt:lpstr>
      <vt:lpstr>16_Custom Design</vt:lpstr>
      <vt:lpstr>Custom Design</vt:lpstr>
      <vt:lpstr>IBM Cloud Content</vt:lpstr>
      <vt:lpstr>Machine Learning for Customer Churn  with Watson Studio               </vt:lpstr>
      <vt:lpstr>Data Science and Machine Learning with the Watson Data Platform               </vt:lpstr>
      <vt:lpstr>PowerPoint Presentation</vt:lpstr>
      <vt:lpstr>PowerPoint Presentation</vt:lpstr>
      <vt:lpstr>PowerPoint Presentation</vt:lpstr>
      <vt:lpstr>Section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Section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Section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Sections 4</vt:lpstr>
      <vt:lpstr>PowerPoint Presentation</vt:lpstr>
      <vt:lpstr>Appendix</vt:lpstr>
      <vt:lpstr>PowerPoint Presentation</vt:lpstr>
      <vt:lpstr>PowerPoint Presentation</vt:lpstr>
      <vt:lpstr>PowerPoint Presentation</vt:lpstr>
      <vt:lpstr>PowerPoint Presentation</vt:lpstr>
      <vt:lpstr>PowerPoint Presentation</vt:lpstr>
    </vt:vector>
  </TitlesOfParts>
  <Manager/>
  <Company>IBM</Company>
  <LinksUpToDate>false</LinksUpToDate>
  <SharedDoc>false</SharedDoc>
  <HyperlinkBase/>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Experiencing Data Science</dc:title>
  <dc:subject/>
  <dc:creator>IBM</dc:creator>
  <cp:keywords/>
  <dc:description/>
  <cp:lastModifiedBy>Microsoft Office User</cp:lastModifiedBy>
  <cp:revision>391</cp:revision>
  <cp:lastPrinted>2017-09-22T19:29:59Z</cp:lastPrinted>
  <dcterms:created xsi:type="dcterms:W3CDTF">2016-04-08T15:57:44Z</dcterms:created>
  <dcterms:modified xsi:type="dcterms:W3CDTF">2018-05-21T14:52:18Z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2014 Template</vt:lpwstr>
  </property>
  <property fmtid="{D5CDD505-2E9C-101B-9397-08002B2CF9AE}" pid="3" name="ArticulateUseProject">
    <vt:lpwstr>1</vt:lpwstr>
  </property>
  <property fmtid="{D5CDD505-2E9C-101B-9397-08002B2CF9AE}" pid="4" name="ArticulateProjectVersion">
    <vt:lpwstr>7</vt:lpwstr>
  </property>
  <property fmtid="{D5CDD505-2E9C-101B-9397-08002B2CF9AE}" pid="5" name="ArticulateGUID">
    <vt:lpwstr>26D2FECF-672B-4E36-BE12-D354F1AC3CB8</vt:lpwstr>
  </property>
  <property fmtid="{D5CDD505-2E9C-101B-9397-08002B2CF9AE}" pid="6" name="ArticulateProjectFull">
    <vt:lpwstr>C:\Users\goldbh\Documents\16X9\2015 Templates\_16x9\FINAL 16x9\Final 16X9 Course Templates_Oct2014\Final 16X9 Course Templages_Jan2015\D311-16x9_elearning Template_EMC-20151301.ppta</vt:lpwstr>
  </property>
</Properties>
</file>